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2"/>
  </p:notesMasterIdLst>
  <p:sldIdLst>
    <p:sldId id="403" r:id="rId2"/>
    <p:sldId id="317" r:id="rId3"/>
    <p:sldId id="411" r:id="rId4"/>
    <p:sldId id="318" r:id="rId5"/>
    <p:sldId id="319" r:id="rId6"/>
    <p:sldId id="409" r:id="rId7"/>
    <p:sldId id="407" r:id="rId8"/>
    <p:sldId id="408" r:id="rId9"/>
    <p:sldId id="404" r:id="rId10"/>
    <p:sldId id="320" r:id="rId11"/>
    <p:sldId id="336" r:id="rId12"/>
    <p:sldId id="257" r:id="rId13"/>
    <p:sldId id="306" r:id="rId14"/>
    <p:sldId id="405" r:id="rId15"/>
    <p:sldId id="410" r:id="rId16"/>
    <p:sldId id="321" r:id="rId17"/>
    <p:sldId id="324" r:id="rId18"/>
    <p:sldId id="330" r:id="rId19"/>
    <p:sldId id="326" r:id="rId20"/>
    <p:sldId id="328" r:id="rId21"/>
    <p:sldId id="322" r:id="rId22"/>
    <p:sldId id="323" r:id="rId23"/>
    <p:sldId id="302" r:id="rId24"/>
    <p:sldId id="303" r:id="rId25"/>
    <p:sldId id="304" r:id="rId26"/>
    <p:sldId id="277" r:id="rId27"/>
    <p:sldId id="314" r:id="rId28"/>
    <p:sldId id="406" r:id="rId29"/>
    <p:sldId id="307" r:id="rId30"/>
    <p:sldId id="412"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0586" autoAdjust="0"/>
  </p:normalViewPr>
  <p:slideViewPr>
    <p:cSldViewPr>
      <p:cViewPr varScale="1">
        <p:scale>
          <a:sx n="81" d="100"/>
          <a:sy n="81" d="100"/>
        </p:scale>
        <p:origin x="1526"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87D984-DE42-43EF-BB1E-D94FADAA4677}" type="datetimeFigureOut">
              <a:rPr lang="ru-RU" smtClean="0"/>
              <a:pPr/>
              <a:t>27.10.2023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3885DA-242F-49AE-B21A-717CC843C39C}" type="slidenum">
              <a:rPr lang="ru-RU" smtClean="0"/>
              <a:pPr/>
              <a:t>‹#›</a:t>
            </a:fld>
            <a:endParaRPr lang="ru-RU"/>
          </a:p>
        </p:txBody>
      </p:sp>
    </p:spTree>
    <p:extLst>
      <p:ext uri="{BB962C8B-B14F-4D97-AF65-F5344CB8AC3E}">
        <p14:creationId xmlns:p14="http://schemas.microsoft.com/office/powerpoint/2010/main" val="146480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1</a:t>
            </a:fld>
            <a:endParaRPr lang="ru-RU"/>
          </a:p>
        </p:txBody>
      </p:sp>
    </p:spTree>
    <p:extLst>
      <p:ext uri="{BB962C8B-B14F-4D97-AF65-F5344CB8AC3E}">
        <p14:creationId xmlns:p14="http://schemas.microsoft.com/office/powerpoint/2010/main" val="93666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11</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12</a:t>
            </a:fld>
            <a:endParaRPr lang="ru-RU"/>
          </a:p>
        </p:txBody>
      </p:sp>
    </p:spTree>
    <p:extLst>
      <p:ext uri="{BB962C8B-B14F-4D97-AF65-F5344CB8AC3E}">
        <p14:creationId xmlns:p14="http://schemas.microsoft.com/office/powerpoint/2010/main" val="3050311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23</a:t>
            </a:fld>
            <a:endParaRPr lang="ru-RU"/>
          </a:p>
        </p:txBody>
      </p:sp>
    </p:spTree>
    <p:extLst>
      <p:ext uri="{BB962C8B-B14F-4D97-AF65-F5344CB8AC3E}">
        <p14:creationId xmlns:p14="http://schemas.microsoft.com/office/powerpoint/2010/main" val="3777106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27</a:t>
            </a:fld>
            <a:endParaRPr lang="ru-RU"/>
          </a:p>
        </p:txBody>
      </p:sp>
    </p:spTree>
    <p:extLst>
      <p:ext uri="{BB962C8B-B14F-4D97-AF65-F5344CB8AC3E}">
        <p14:creationId xmlns:p14="http://schemas.microsoft.com/office/powerpoint/2010/main" val="60719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3885DA-242F-49AE-B21A-717CC843C39C}" type="slidenum">
              <a:rPr lang="ru-RU" smtClean="0"/>
              <a:pPr/>
              <a:t>29</a:t>
            </a:fld>
            <a:endParaRPr lang="ru-RU"/>
          </a:p>
        </p:txBody>
      </p:sp>
    </p:spTree>
    <p:extLst>
      <p:ext uri="{BB962C8B-B14F-4D97-AF65-F5344CB8AC3E}">
        <p14:creationId xmlns:p14="http://schemas.microsoft.com/office/powerpoint/2010/main" val="110033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285357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201403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412765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25147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147944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173493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183282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68693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410345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90499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0BC359B-55A0-45C4-86C3-4196D3A78E64}" type="datetimeFigureOut">
              <a:rPr lang="ru-RU" smtClean="0"/>
              <a:pPr/>
              <a:t>27.10.2023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927B71-3DD8-4143-AD8F-B7FE84F9BC2F}" type="slidenum">
              <a:rPr lang="ru-RU" smtClean="0"/>
              <a:pPr/>
              <a:t>‹#›</a:t>
            </a:fld>
            <a:endParaRPr lang="ru-RU"/>
          </a:p>
        </p:txBody>
      </p:sp>
    </p:spTree>
    <p:extLst>
      <p:ext uri="{BB962C8B-B14F-4D97-AF65-F5344CB8AC3E}">
        <p14:creationId xmlns:p14="http://schemas.microsoft.com/office/powerpoint/2010/main" val="2091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C359B-55A0-45C4-86C3-4196D3A78E64}" type="datetimeFigureOut">
              <a:rPr lang="ru-RU" smtClean="0"/>
              <a:pPr/>
              <a:t>27.10.2023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927B71-3DD8-4143-AD8F-B7FE84F9BC2F}" type="slidenum">
              <a:rPr lang="ru-RU" smtClean="0"/>
              <a:pPr/>
              <a:t>‹#›</a:t>
            </a:fld>
            <a:endParaRPr lang="ru-RU"/>
          </a:p>
        </p:txBody>
      </p:sp>
    </p:spTree>
    <p:extLst>
      <p:ext uri="{BB962C8B-B14F-4D97-AF65-F5344CB8AC3E}">
        <p14:creationId xmlns:p14="http://schemas.microsoft.com/office/powerpoint/2010/main" val="2776215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us_rahimli@yaho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g"/></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gif"/></Relationships>
</file>

<file path=ppt/slides/_rels/slide28.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6" Type="http://schemas.openxmlformats.org/officeDocument/2006/relationships/hyperlink" Target="https://az.wikipedia.org/wiki/Az%C9%99rbaycanda_Stalin_repressiyalar%C4%B1#cite_ref-FOOTNOTEBaberovski,_Y.2010234%E2%80%94237_11-1" TargetMode="External"/><Relationship Id="rId21" Type="http://schemas.openxmlformats.org/officeDocument/2006/relationships/hyperlink" Target="https://az.wikipedia.org/wiki/Tadeu%C5%9F_Svetoxovski" TargetMode="External"/><Relationship Id="rId42" Type="http://schemas.openxmlformats.org/officeDocument/2006/relationships/hyperlink" Target="https://az.wikipedia.org/wiki/Az%C9%99rbaycanda_Stalin_repressiyalar%C4%B1#cite_ref-FOOTNOTEA%C5%9Fnin,_Alpatov,_Nasilov200266_22-2" TargetMode="External"/><Relationship Id="rId47" Type="http://schemas.openxmlformats.org/officeDocument/2006/relationships/hyperlink" Target="https://az.wikipedia.org/wiki/Az%C9%99rbaycanda_Stalin_repressiyalar%C4%B1#cite_ref-terror_23-4" TargetMode="External"/><Relationship Id="rId63" Type="http://schemas.openxmlformats.org/officeDocument/2006/relationships/hyperlink" Target="https://az.wikipedia.org/wiki/Az%C9%99rbaycanda_Stalin_repressiyalar%C4%B1#cite_ref-%D0%98%D0%BD%D1%82%D0%B5%D1%80%D0%B2%D1%8C%D1%8E_27-0" TargetMode="External"/><Relationship Id="rId68" Type="http://schemas.openxmlformats.org/officeDocument/2006/relationships/hyperlink" Target="https://az.wikipedia.org/wiki/Az%C9%99rbaycanda_Stalin_repressiyalar%C4%B1#cite_ref-FOOTNOTE%C4%B0smay%C4%B1lov201587_29-0" TargetMode="External"/><Relationship Id="rId84" Type="http://schemas.openxmlformats.org/officeDocument/2006/relationships/hyperlink" Target="http://www.golubinski.ru/russia/haustov/index.html" TargetMode="External"/><Relationship Id="rId89" Type="http://schemas.openxmlformats.org/officeDocument/2006/relationships/hyperlink" Target="https://az.wikipedia.org/wiki/Az%C9%99rbaycanda_Stalin_repressiyalar%C4%B1#cite_ref-Komwar_38-2" TargetMode="External"/><Relationship Id="rId16" Type="http://schemas.openxmlformats.org/officeDocument/2006/relationships/hyperlink" Target="https://az.wikipedia.org/wiki/Az%C9%99rbaycanda_Stalin_repressiyalar%C4%B1#cite_ref-FOOTNOTEBaberovski,_Y.2010226%E2%80%94228_7-0" TargetMode="External"/><Relationship Id="rId107" Type="http://schemas.openxmlformats.org/officeDocument/2006/relationships/hyperlink" Target="https://az.wikipedia.org/wiki/X%C3%BCsusi:BookSources/978-5-9533-1989-8" TargetMode="External"/><Relationship Id="rId11" Type="http://schemas.openxmlformats.org/officeDocument/2006/relationships/hyperlink" Target="https://web.archive.org/web/20190711173748/http:/dmitriyfurman.ru/wp-content/uploads/2012/04/%D0%B4%D1%80%D1%83%D0%B6%D0%B1%D0%B04.94.pdf" TargetMode="External"/><Relationship Id="rId32" Type="http://schemas.openxmlformats.org/officeDocument/2006/relationships/hyperlink" Target="https://az.wikipedia.org/wiki/Az%C9%99rbaycanda_Stalin_repressiyalar%C4%B1#cite_ref-FOOTNOTE%C4%B0smay%C4%B1lov201533_16-0" TargetMode="External"/><Relationship Id="rId37" Type="http://schemas.openxmlformats.org/officeDocument/2006/relationships/hyperlink" Target="https://az.wikipedia.org/wiki/Az%C9%99rbaycanda_Stalin_repressiyalar%C4%B1#cite_ref-FOOTNOTE%C4%B0smay%C4%B1lov201548_19-1" TargetMode="External"/><Relationship Id="rId53" Type="http://schemas.openxmlformats.org/officeDocument/2006/relationships/hyperlink" Target="https://az.wikipedia.org/wiki/Az%C9%99rbaycanda_Stalin_repressiyalar%C4%B1#cite_ref-terror_23-10" TargetMode="External"/><Relationship Id="rId58" Type="http://schemas.openxmlformats.org/officeDocument/2006/relationships/hyperlink" Target="https://az.wikipedia.org/wiki/Az%C9%99rbaycanda_Stalin_repressiyalar%C4%B1#cite_ref-FOOTNOTEBaberovski,_Y.2010770_25-0" TargetMode="External"/><Relationship Id="rId74" Type="http://schemas.openxmlformats.org/officeDocument/2006/relationships/hyperlink" Target="https://az.wikipedia.org/wiki/Az%C9%99rbaycanda_Stalin_repressiyalar%C4%B1#cite_ref-34" TargetMode="External"/><Relationship Id="rId79" Type="http://schemas.openxmlformats.org/officeDocument/2006/relationships/hyperlink" Target="https://az.wikipedia.org/wiki/Az%C9%99rbaycanda_Stalin_repressiyalar%C4%B1#cite_ref-:10_36-1" TargetMode="External"/><Relationship Id="rId102" Type="http://schemas.openxmlformats.org/officeDocument/2006/relationships/hyperlink" Target="https://az.wikipedia.org/wiki/Az%C9%99rbaycanda_Stalin_repressiyalar%C4%B1#cite_ref-43" TargetMode="External"/><Relationship Id="rId5" Type="http://schemas.openxmlformats.org/officeDocument/2006/relationships/hyperlink" Target="https://az.wikipedia.org/wiki/International_Standard_Book_Number" TargetMode="External"/><Relationship Id="rId90" Type="http://schemas.openxmlformats.org/officeDocument/2006/relationships/hyperlink" Target="https://az.wikipedia.org/wiki/Az%C9%99rbaycanda_Stalin_repressiyalar%C4%B1#cite_ref-Komwar_38-3" TargetMode="External"/><Relationship Id="rId95" Type="http://schemas.openxmlformats.org/officeDocument/2006/relationships/hyperlink" Target="https://web.archive.org/web/20190329112429/https:/ru.openlist.wiki/%D0%92%D0%B5%D0%B7%D0%B8%D1%80%D0%BE%D0%B2_%D0%93%D0%B0%D0%BC%D0%B1%D0%B0%D0%B9_%D0%9C%D0%B0%D0%BC%D0%B5%D0%B4_%D0%BE%D0%B3%D0%BB%D1%8B_(1899)" TargetMode="External"/><Relationship Id="rId22" Type="http://schemas.openxmlformats.org/officeDocument/2006/relationships/hyperlink" Target="http://old.sakharov-center.ru/publications/azrus/az_004.htm" TargetMode="External"/><Relationship Id="rId27" Type="http://schemas.openxmlformats.org/officeDocument/2006/relationships/hyperlink" Target="https://az.wikipedia.org/wiki/Az%C9%99rbaycanda_Stalin_repressiyalar%C4%B1#cite_ref-12" TargetMode="External"/><Relationship Id="rId43" Type="http://schemas.openxmlformats.org/officeDocument/2006/relationships/hyperlink" Target="https://az.wikipedia.org/wiki/Az%C9%99rbaycanda_Stalin_repressiyalar%C4%B1#cite_ref-terror_23-0" TargetMode="External"/><Relationship Id="rId48" Type="http://schemas.openxmlformats.org/officeDocument/2006/relationships/hyperlink" Target="https://az.wikipedia.org/wiki/Az%C9%99rbaycanda_Stalin_repressiyalar%C4%B1#cite_ref-terror_23-5" TargetMode="External"/><Relationship Id="rId64" Type="http://schemas.openxmlformats.org/officeDocument/2006/relationships/hyperlink" Target="https://az.wikipedia.org/wiki/Az%C9%99rbaycanda_Stalin_repressiyalar%C4%B1#cite_ref-%D0%98%D0%BD%D1%82%D0%B5%D1%80%D0%B2%D1%8C%D1%8E_27-1" TargetMode="External"/><Relationship Id="rId69" Type="http://schemas.openxmlformats.org/officeDocument/2006/relationships/hyperlink" Target="https://az.wikipedia.org/wiki/Az%C9%99rbaycanda_Stalin_repressiyalar%C4%B1#cite_ref-FOOTNOTE%C4%B0smay%C4%B1lov201588_30-0" TargetMode="External"/><Relationship Id="rId80" Type="http://schemas.openxmlformats.org/officeDocument/2006/relationships/hyperlink" Target="https://az.wikipedia.org/wiki/Az%C9%99rbaycanda_Stalin_repressiyalar%C4%B1#cite_ref-:10_36-2" TargetMode="External"/><Relationship Id="rId85" Type="http://schemas.openxmlformats.org/officeDocument/2006/relationships/hyperlink" Target="https://az.wikipedia.org/wiki/X%C3%BCsusi:BookSources/978-5-8243-1069-6" TargetMode="External"/><Relationship Id="rId12" Type="http://schemas.openxmlformats.org/officeDocument/2006/relationships/hyperlink" Target="https://az.wikipedia.org/wiki/Az%C9%99rbaycanda_Stalin_repressiyalar%C4%B1#cite_ref-4" TargetMode="External"/><Relationship Id="rId17" Type="http://schemas.openxmlformats.org/officeDocument/2006/relationships/hyperlink" Target="https://az.wikipedia.org/wiki/Az%C9%99rbaycanda_Stalin_repressiyalar%C4%B1#CITEREFBaberovski,_Y.2010" TargetMode="External"/><Relationship Id="rId33" Type="http://schemas.openxmlformats.org/officeDocument/2006/relationships/hyperlink" Target="https://az.wikipedia.org/wiki/Az%C9%99rbaycanda_Stalin_repressiyalar%C4%B1#cite_ref-FOOTNOTEBaberovski,_Y.2010744%E2%80%94753,_757_17-0" TargetMode="External"/><Relationship Id="rId38" Type="http://schemas.openxmlformats.org/officeDocument/2006/relationships/hyperlink" Target="https://az.wikipedia.org/wiki/Az%C9%99rbaycanda_Stalin_repressiyalar%C4%B1#cite_ref-FOOTNOTE%D0%A5%D0%BB%D0%B5%D0%B2%D0%BD%D1%8E%D0%BA1996144_20-0" TargetMode="External"/><Relationship Id="rId59" Type="http://schemas.openxmlformats.org/officeDocument/2006/relationships/hyperlink" Target="https://az.wikipedia.org/wiki/Az%C9%99rbaycanda_Stalin_repressiyalar%C4%B1#cite_ref-FOOTNOTEBaberovski,_Y.2010770_25-1" TargetMode="External"/><Relationship Id="rId103" Type="http://schemas.openxmlformats.org/officeDocument/2006/relationships/hyperlink" Target="https://ru.openlist.wiki/%D0%9A%D0%B0%D1%82%D0%B5%D0%B3%D0%BE%D1%80%D0%B8%D1%8F:%D0%92%D0%BE%D0%B5%D0%BD%D0%BD%D0%BE-%D1%84%D0%B0%D1%88%D0%B8%D1%81%D1%82%D1%81%D0%BA%D0%B8%D0%B9_%D0%B7%D0%B0%D0%B3%D0%BE%D0%B2%D0%BE%D1%80_%D0%B2_%D0%90%D0%B7%D0%B4%D0%B8%D0%B2%D0%B8%D0%B7%D0%B8%D0%B8" TargetMode="External"/><Relationship Id="rId108" Type="http://schemas.openxmlformats.org/officeDocument/2006/relationships/hyperlink" Target="https://web.archive.org/web/20210523225532/https:/www.livelib.ru/book/1000237046-narody-kavkaza-i-krasnaya-armiya-19181945-gody-a-yu-bezugolnyj" TargetMode="External"/><Relationship Id="rId20" Type="http://schemas.openxmlformats.org/officeDocument/2006/relationships/hyperlink" Target="https://az.wikipedia.org/wiki/Az%C9%99rbaycanda_Stalin_repressiyalar%C4%B1#cite_ref-9" TargetMode="External"/><Relationship Id="rId41" Type="http://schemas.openxmlformats.org/officeDocument/2006/relationships/hyperlink" Target="https://az.wikipedia.org/wiki/Az%C9%99rbaycanda_Stalin_repressiyalar%C4%B1#cite_ref-FOOTNOTEA%C5%9Fnin,_Alpatov,_Nasilov200266_22-1" TargetMode="External"/><Relationship Id="rId54" Type="http://schemas.openxmlformats.org/officeDocument/2006/relationships/hyperlink" Target="https://az.wikipedia.org/wiki/Az%C9%99rbaycanda_Stalin_repressiyalar%C4%B1#cite_ref-terror_23-11" TargetMode="External"/><Relationship Id="rId62" Type="http://schemas.openxmlformats.org/officeDocument/2006/relationships/hyperlink" Target="https://az.wikipedia.org/wiki/Az%C9%99rbaycanda_Stalin_repressiyalar%C4%B1#cite_ref-FOOTNOTE%C4%B0smay%C4%B1lov201578%E2%80%9479_26-0" TargetMode="External"/><Relationship Id="rId70" Type="http://schemas.openxmlformats.org/officeDocument/2006/relationships/hyperlink" Target="https://az.wikipedia.org/wiki/Az%C9%99rbaycanda_Stalin_repressiyalar%C4%B1#cite_ref-FOOTNOTEBaberovski,_Y.2010775_31-0" TargetMode="External"/><Relationship Id="rId75" Type="http://schemas.openxmlformats.org/officeDocument/2006/relationships/hyperlink" Target="https://epdf.tips/queue/-00447.html" TargetMode="External"/><Relationship Id="rId83" Type="http://schemas.openxmlformats.org/officeDocument/2006/relationships/hyperlink" Target="https://az.wikipedia.org/wiki/Az%C9%99rbaycanda_Stalin_repressiyalar%C4%B1#cite_ref-37" TargetMode="External"/><Relationship Id="rId88" Type="http://schemas.openxmlformats.org/officeDocument/2006/relationships/hyperlink" Target="https://az.wikipedia.org/wiki/Az%C9%99rbaycanda_Stalin_repressiyalar%C4%B1#cite_ref-Komwar_38-1" TargetMode="External"/><Relationship Id="rId91" Type="http://schemas.openxmlformats.org/officeDocument/2006/relationships/hyperlink" Target="https://isu.ru/filearchive/dissert/ar_Larkin.pdf" TargetMode="External"/><Relationship Id="rId96" Type="http://schemas.openxmlformats.org/officeDocument/2006/relationships/hyperlink" Target="https://az.wikipedia.org/wiki/Az%C9%99rbaycanda_Stalin_repressiyalar%C4%B1#cite_ref-40" TargetMode="External"/><Relationship Id="rId1" Type="http://schemas.openxmlformats.org/officeDocument/2006/relationships/slideLayout" Target="../slideLayouts/slideLayout7.xml"/><Relationship Id="rId6" Type="http://schemas.openxmlformats.org/officeDocument/2006/relationships/hyperlink" Target="https://az.wikipedia.org/wiki/X%C3%BCsusi:BookSources/0-7656-3003-6,_9780765630032" TargetMode="External"/><Relationship Id="rId15" Type="http://schemas.openxmlformats.org/officeDocument/2006/relationships/hyperlink" Target="http://www.politology.vuzlib.net/book_o167_page_24.html" TargetMode="External"/><Relationship Id="rId23" Type="http://schemas.openxmlformats.org/officeDocument/2006/relationships/hyperlink" Target="https://az.wikipedia.org/wiki/X%C3%BCsusi:BookSources/5-94381-025-0" TargetMode="External"/><Relationship Id="rId28" Type="http://schemas.openxmlformats.org/officeDocument/2006/relationships/hyperlink" Target="http://www.perpetrator2004.narod.ru/" TargetMode="External"/><Relationship Id="rId36" Type="http://schemas.openxmlformats.org/officeDocument/2006/relationships/hyperlink" Target="https://az.wikipedia.org/wiki/Az%C9%99rbaycanda_Stalin_repressiyalar%C4%B1#cite_ref-FOOTNOTE%C4%B0smay%C4%B1lov201548_19-0" TargetMode="External"/><Relationship Id="rId49" Type="http://schemas.openxmlformats.org/officeDocument/2006/relationships/hyperlink" Target="https://az.wikipedia.org/wiki/Az%C9%99rbaycanda_Stalin_repressiyalar%C4%B1#cite_ref-terror_23-6" TargetMode="External"/><Relationship Id="rId57" Type="http://schemas.openxmlformats.org/officeDocument/2006/relationships/hyperlink" Target="https://az.wikipedia.org/wiki/Az%C9%99rbaycanda_Stalin_repressiyalar%C4%B1#cite_ref-FOOTNOTEBaberovski,_Y.2010769_24-0" TargetMode="External"/><Relationship Id="rId106" Type="http://schemas.openxmlformats.org/officeDocument/2006/relationships/hyperlink" Target="https://www.livelib.ru/book/1000237046/about-narody-kavkaza-i-krasnaya-armiya-19181945-gody-a-yu-bezugolnyj" TargetMode="External"/><Relationship Id="rId10" Type="http://schemas.openxmlformats.org/officeDocument/2006/relationships/hyperlink" Target="http://dmitriyfurman.ru/wp-content/uploads/2012/04/%D0%B4%D1%80%D1%83%D0%B6%D0%B1%D0%B04.94.pdf" TargetMode="External"/><Relationship Id="rId31" Type="http://schemas.openxmlformats.org/officeDocument/2006/relationships/hyperlink" Target="https://az.wikipedia.org/wiki/Az%C9%99rbaycanda_Stalin_repressiyalar%C4%B1#cite_ref-FOOTNOTEA%C5%9Fnin,_Alpatov,_Nasilov200257_15-0" TargetMode="External"/><Relationship Id="rId44" Type="http://schemas.openxmlformats.org/officeDocument/2006/relationships/hyperlink" Target="https://az.wikipedia.org/wiki/Az%C9%99rbaycanda_Stalin_repressiyalar%C4%B1#cite_ref-terror_23-1" TargetMode="External"/><Relationship Id="rId52" Type="http://schemas.openxmlformats.org/officeDocument/2006/relationships/hyperlink" Target="https://az.wikipedia.org/wiki/Az%C9%99rbaycanda_Stalin_repressiyalar%C4%B1#cite_ref-terror_23-9" TargetMode="External"/><Relationship Id="rId60" Type="http://schemas.openxmlformats.org/officeDocument/2006/relationships/hyperlink" Target="https://az.wikipedia.org/wiki/Az%C9%99rbaycanda_Stalin_repressiyalar%C4%B1#cite_ref-FOOTNOTEBaberovski,_Y.2010770_25-2" TargetMode="External"/><Relationship Id="rId65" Type="http://schemas.openxmlformats.org/officeDocument/2006/relationships/hyperlink" Target="http://www.1news.az/interview/20070809122026379.html" TargetMode="External"/><Relationship Id="rId73" Type="http://schemas.openxmlformats.org/officeDocument/2006/relationships/hyperlink" Target="https://az.wikipedia.org/wiki/Az%C9%99rbaycanda_Stalin_repressiyalar%C4%B1#cite_ref-33" TargetMode="External"/><Relationship Id="rId78" Type="http://schemas.openxmlformats.org/officeDocument/2006/relationships/hyperlink" Target="https://az.wikipedia.org/wiki/Az%C9%99rbaycanda_Stalin_repressiyalar%C4%B1#cite_ref-:10_36-0" TargetMode="External"/><Relationship Id="rId81" Type="http://schemas.openxmlformats.org/officeDocument/2006/relationships/hyperlink" Target="https://az.wikipedia.org/wiki/Eldar_%C4%B0smay%C4%B1lov_(tarix%C3%A7i)" TargetMode="External"/><Relationship Id="rId86" Type="http://schemas.openxmlformats.org/officeDocument/2006/relationships/hyperlink" Target="https://web.archive.org/web/20190220231441/http:/www.golubinski.ru/russia/haustov/index.html" TargetMode="External"/><Relationship Id="rId94" Type="http://schemas.openxmlformats.org/officeDocument/2006/relationships/hyperlink" Target="https://ru.openlist.wiki/%D0%92%D0%B5%D0%B7%D0%B8%D1%80%D0%BE%D0%B2_%D0%93%D0%B0%D0%BC%D0%B1%D0%B0%D0%B9_%D0%9C%D0%B0%D0%BC%D0%B5%D0%B4_%D0%BE%D0%B3%D0%BB%D1%8B_(1899)" TargetMode="External"/><Relationship Id="rId99" Type="http://schemas.openxmlformats.org/officeDocument/2006/relationships/hyperlink" Target="https://web.archive.org/web/20190329112949/https:/ru.openlist.wiki/%D0%9D%D0%B0%D1%85%D0%B8%D1%87%D0%B5%D0%B2%D0%B0%D0%BD%D1%81%D0%BA%D0%B8%D0%B9_%D0%94%D0%B6%D0%B0%D0%BC%D1%88%D0%B8%D0%B4_%D0%94%D0%B6%D0%B0%D1%84%D0%B0%D1%80%D0%BE%D0%B2%D0%B8%D1%87_(1895)" TargetMode="External"/><Relationship Id="rId101" Type="http://schemas.openxmlformats.org/officeDocument/2006/relationships/hyperlink" Target="https://web.archive.org/web/20210523225459/http:/old.isu.ru/filearchive/dissert/ar_Larkin.pdf" TargetMode="External"/><Relationship Id="rId4" Type="http://schemas.openxmlformats.org/officeDocument/2006/relationships/hyperlink" Target="https://books.google.ru/books?id=whVDskeHl2YC&amp;pg=PA41&amp;dq=Azerbaijan%27s+Stalin&amp;hl=ru&amp;sa=X&amp;ei=T8-fT5WFMYKf-Qb-rv2SAg&amp;ved=0CDsQ6AEwAA#v=onepage&amp;q=Azerbaijan's%20Stalin&amp;f=false" TargetMode="External"/><Relationship Id="rId9" Type="http://schemas.openxmlformats.org/officeDocument/2006/relationships/hyperlink" Target="https://az.wikipedia.org/wiki/Az%C9%99rbaycanda_Stalin_repressiyalar%C4%B1#cite_ref-3" TargetMode="External"/><Relationship Id="rId13" Type="http://schemas.openxmlformats.org/officeDocument/2006/relationships/hyperlink" Target="https://az.wikipedia.org/wiki/Az%C9%99rbaycanda_Stalin_repressiyalar%C4%B1#cite_ref-5" TargetMode="External"/><Relationship Id="rId18" Type="http://schemas.openxmlformats.org/officeDocument/2006/relationships/hyperlink" Target="https://az.wikipedia.org/wiki/Az%C9%99rbaycanda_Stalin_repressiyalar%C4%B1#cite_ref-FOOTNOTEA%C5%9Fnin,_Alpatov,_Nasilov200253_8-0" TargetMode="External"/><Relationship Id="rId39" Type="http://schemas.openxmlformats.org/officeDocument/2006/relationships/hyperlink" Target="https://az.wikipedia.org/wiki/Az%C9%99rbaycanda_Stalin_repressiyalar%C4%B1#cite_ref-FOOTNOTEA%C5%9Fnin,_Alpatov,_Nasilov200265_21-0" TargetMode="External"/><Relationship Id="rId34" Type="http://schemas.openxmlformats.org/officeDocument/2006/relationships/hyperlink" Target="https://az.wikipedia.org/wiki/Az%C9%99rbaycanda_Stalin_repressiyalar%C4%B1#cite_ref-FOOTNOTE%D0%A5%D0%BB%D0%B5%D0%B2%D0%BD%D1%8E%D0%BA1996142_18-0" TargetMode="External"/><Relationship Id="rId50" Type="http://schemas.openxmlformats.org/officeDocument/2006/relationships/hyperlink" Target="https://az.wikipedia.org/wiki/Az%C9%99rbaycanda_Stalin_repressiyalar%C4%B1#cite_ref-terror_23-7" TargetMode="External"/><Relationship Id="rId55" Type="http://schemas.openxmlformats.org/officeDocument/2006/relationships/hyperlink" Target="http://www.ca-c.org/c-g/2010/journal_rus/c-g-1-2/16.shtml#nazad11" TargetMode="External"/><Relationship Id="rId76" Type="http://schemas.openxmlformats.org/officeDocument/2006/relationships/hyperlink" Target="https://az.wikipedia.org/wiki/X%C3%BCsusi:BookSources/978-5-94881-083-6" TargetMode="External"/><Relationship Id="rId97" Type="http://schemas.openxmlformats.org/officeDocument/2006/relationships/hyperlink" Target="https://az.wikipedia.org/wiki/Az%C9%99rbaycanda_Stalin_repressiyalar%C4%B1#cite_ref-41" TargetMode="External"/><Relationship Id="rId104" Type="http://schemas.openxmlformats.org/officeDocument/2006/relationships/hyperlink" Target="https://web.archive.org/web/20190329153320/https:/ru.openlist.wiki/%D0%9A%D0%B0%D1%82%D0%B5%D0%B3%D0%BE%D1%80%D0%B8%D1%8F:%D0%92%D0%BE%D0%B5%D0%BD%D0%BD%D0%BE-%D1%84%D0%B0%D1%88%D0%B8%D1%81%D1%82%D1%81%D0%BA%D0%B8%D0%B9_%D0%B7%D0%B0%D0%B3%D0%BE%D0%B2%D0%BE%D1%80_%D0%B2_%D0%90%D0%B7%D0%B4%D0%B8%D0%B2%D0%B8%D0%B7%D0%B8%D0%B8" TargetMode="External"/><Relationship Id="rId7" Type="http://schemas.openxmlformats.org/officeDocument/2006/relationships/hyperlink" Target="https://web.archive.org/web/20220421200249/https:/books.google.ru/books?id=whVDskeHl2YC&amp;pg=PA41&amp;dq=Azerbaijan%27s+Stalin&amp;hl=ru&amp;sa=X&amp;ei=T8-fT5WFMYKf-Qb-rv2SAg&amp;ved=0CDsQ6AEwAA#v=onepage&amp;q=Azerbaijan's%20Stalin&amp;f=false" TargetMode="External"/><Relationship Id="rId71" Type="http://schemas.openxmlformats.org/officeDocument/2006/relationships/hyperlink" Target="https://az.wikipedia.org/wiki/Az%C9%99rbaycanda_Stalin_repressiyalar%C4%B1#cite_ref-FOOTNOTEBaberovski,_Y.2010775%E2%80%94776_32-0" TargetMode="External"/><Relationship Id="rId92" Type="http://schemas.openxmlformats.org/officeDocument/2006/relationships/hyperlink" Target="https://web.archive.org/web/20210523225458/https:/isu.ru/filearchive/dissert/ar_Larkin.pdf" TargetMode="External"/><Relationship Id="rId2" Type="http://schemas.openxmlformats.org/officeDocument/2006/relationships/hyperlink" Target="https://az.wikipedia.org/wiki/Az%C9%99rbaycanda_Stalin_repressiyalar%C4%B1#CITEREF%C4%B0smay%C4%B1lov2015" TargetMode="External"/><Relationship Id="rId29" Type="http://schemas.openxmlformats.org/officeDocument/2006/relationships/hyperlink" Target="https://az.wikipedia.org/wiki/Az%C9%99rbaycanda_Stalin_repressiyalar%C4%B1#cite_ref-FOOTNOTE%C4%B0smay%C4%B1lov201523_13-0" TargetMode="External"/><Relationship Id="rId24" Type="http://schemas.openxmlformats.org/officeDocument/2006/relationships/hyperlink" Target="https://az.wikipedia.org/wiki/Az%C9%99rbaycanda_Stalin_repressiyalar%C4%B1#cite_ref-FOOTNOTEBaberovski,_Y.2010383_10-0" TargetMode="External"/><Relationship Id="rId40" Type="http://schemas.openxmlformats.org/officeDocument/2006/relationships/hyperlink" Target="https://az.wikipedia.org/wiki/Az%C9%99rbaycanda_Stalin_repressiyalar%C4%B1#cite_ref-FOOTNOTEA%C5%9Fnin,_Alpatov,_Nasilov200266_22-0" TargetMode="External"/><Relationship Id="rId45" Type="http://schemas.openxmlformats.org/officeDocument/2006/relationships/hyperlink" Target="https://az.wikipedia.org/wiki/Az%C9%99rbaycanda_Stalin_repressiyalar%C4%B1#cite_ref-terror_23-2" TargetMode="External"/><Relationship Id="rId66" Type="http://schemas.openxmlformats.org/officeDocument/2006/relationships/hyperlink" Target="https://web.archive.org/web/20170315141617/http:/www.1news.az/interview/20070809122026379.html" TargetMode="External"/><Relationship Id="rId87" Type="http://schemas.openxmlformats.org/officeDocument/2006/relationships/hyperlink" Target="https://az.wikipedia.org/wiki/Az%C9%99rbaycanda_Stalin_repressiyalar%C4%B1#cite_ref-Komwar_38-0" TargetMode="External"/><Relationship Id="rId61" Type="http://schemas.openxmlformats.org/officeDocument/2006/relationships/hyperlink" Target="https://az.wikipedia.org/wiki/Az%C9%99rbaycanda_Stalin_repressiyalar%C4%B1#cite_ref-FOOTNOTEBaberovski,_Y.2010770_25-3" TargetMode="External"/><Relationship Id="rId82" Type="http://schemas.openxmlformats.org/officeDocument/2006/relationships/hyperlink" Target="https://web.archive.org/web/20190226055700/https:/ebooks.azlibnet.az/book/Fy6RpCt1.pdf" TargetMode="External"/><Relationship Id="rId19" Type="http://schemas.openxmlformats.org/officeDocument/2006/relationships/hyperlink" Target="https://az.wikipedia.org/wiki/Az%C9%99rbaycanda_Stalin_repressiyalar%C4%B1#CITEREFA%C5%9Fnin,_Alpatov,_Nasilov2002" TargetMode="External"/><Relationship Id="rId14" Type="http://schemas.openxmlformats.org/officeDocument/2006/relationships/hyperlink" Target="https://az.wikipedia.org/wiki/Az%C9%99rbaycanda_Stalin_repressiyalar%C4%B1#cite_ref-6" TargetMode="External"/><Relationship Id="rId30" Type="http://schemas.openxmlformats.org/officeDocument/2006/relationships/hyperlink" Target="https://az.wikipedia.org/wiki/Az%C9%99rbaycanda_Stalin_repressiyalar%C4%B1#cite_ref-FOOTNOTEBaberovski,_Y.2010306,_311_14-0" TargetMode="External"/><Relationship Id="rId35" Type="http://schemas.openxmlformats.org/officeDocument/2006/relationships/hyperlink" Target="https://az.wikipedia.org/wiki/Az%C9%99rbaycanda_Stalin_repressiyalar%C4%B1#CITEREF%D0%A5%D0%BB%D0%B5%D0%B2%D0%BD%D1%8E%D0%BA1996" TargetMode="External"/><Relationship Id="rId56" Type="http://schemas.openxmlformats.org/officeDocument/2006/relationships/hyperlink" Target="https://web.archive.org/web/20170104234115/http:/www.ca-c.org/c-g/2010/journal_rus/c-g-1-2/16.shtml#nazad11" TargetMode="External"/><Relationship Id="rId77" Type="http://schemas.openxmlformats.org/officeDocument/2006/relationships/hyperlink" Target="https://az.wikipedia.org/wiki/Az%C9%99rbaycanda_Stalin_repressiyalar%C4%B1#cite_ref-FOOTNOTE%C4%B0smay%C4%B1lov2015114_35-0" TargetMode="External"/><Relationship Id="rId100" Type="http://schemas.openxmlformats.org/officeDocument/2006/relationships/hyperlink" Target="https://az.wikipedia.org/wiki/Az%C9%99rbaycanda_Stalin_repressiyalar%C4%B1#cite_ref-42" TargetMode="External"/><Relationship Id="rId105" Type="http://schemas.openxmlformats.org/officeDocument/2006/relationships/hyperlink" Target="https://az.wikipedia.org/wiki/Az%C9%99rbaycanda_Stalin_repressiyalar%C4%B1#cite_ref-44" TargetMode="External"/><Relationship Id="rId8" Type="http://schemas.openxmlformats.org/officeDocument/2006/relationships/hyperlink" Target="https://az.wikipedia.org/wiki/Az%C9%99rbaycanda_Stalin_repressiyalar%C4%B1" TargetMode="External"/><Relationship Id="rId51" Type="http://schemas.openxmlformats.org/officeDocument/2006/relationships/hyperlink" Target="https://az.wikipedia.org/wiki/Az%C9%99rbaycanda_Stalin_repressiyalar%C4%B1#cite_ref-terror_23-8" TargetMode="External"/><Relationship Id="rId72" Type="http://schemas.openxmlformats.org/officeDocument/2006/relationships/hyperlink" Target="https://az.wikipedia.org/wiki/Az%C9%99rbaycanda_Stalin_repressiyalar%C4%B1#cite_ref-FOOTNOTEBaberovski,_Y.2010775%E2%80%94776_32-1" TargetMode="External"/><Relationship Id="rId93" Type="http://schemas.openxmlformats.org/officeDocument/2006/relationships/hyperlink" Target="https://az.wikipedia.org/wiki/Az%C9%99rbaycanda_Stalin_repressiyalar%C4%B1#cite_ref-39" TargetMode="External"/><Relationship Id="rId98" Type="http://schemas.openxmlformats.org/officeDocument/2006/relationships/hyperlink" Target="https://ru.openlist.wiki/%D0%9D%D0%B0%D1%85%D0%B8%D1%87%D0%B5%D0%B2%D0%B0%D0%BD%D1%81%D0%BA%D0%B8%D0%B9_%D0%94%D0%B6%D0%B0%D0%BC%D1%88%D0%B8%D0%B4_%D0%94%D0%B6%D0%B0%D1%84%D0%B0%D1%80%D0%BE%D0%B2%D0%B8%D1%87_(1895)" TargetMode="External"/><Relationship Id="rId3" Type="http://schemas.openxmlformats.org/officeDocument/2006/relationships/hyperlink" Target="https://az.wikipedia.org/wiki/Az%C9%99rbaycanda_Stalin_repressiyalar%C4%B1#cite_ref-Cornell_2-0" TargetMode="External"/><Relationship Id="rId25" Type="http://schemas.openxmlformats.org/officeDocument/2006/relationships/hyperlink" Target="https://az.wikipedia.org/wiki/Az%C9%99rbaycanda_Stalin_repressiyalar%C4%B1#cite_ref-FOOTNOTEBaberovski,_Y.2010234%E2%80%94237_11-0" TargetMode="External"/><Relationship Id="rId46" Type="http://schemas.openxmlformats.org/officeDocument/2006/relationships/hyperlink" Target="https://az.wikipedia.org/wiki/Az%C9%99rbaycanda_Stalin_repressiyalar%C4%B1#cite_ref-terror_23-3" TargetMode="External"/><Relationship Id="rId67" Type="http://schemas.openxmlformats.org/officeDocument/2006/relationships/hyperlink" Target="https://az.wikipedia.org/wiki/Az%C9%99rbaycanda_Stalin_repressiyalar%C4%B1#cite_ref-FOOTNOTEBaberovski,_Y.2010774%E2%80%94775_28-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4869160"/>
            <a:ext cx="7776864" cy="16561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000" b="1" dirty="0">
              <a:solidFill>
                <a:srgbClr val="C00000"/>
              </a:solidFill>
              <a:latin typeface="Times New Roman" panose="02020603050405020304" pitchFamily="18" charset="0"/>
              <a:cs typeface="Times New Roman" panose="02020603050405020304" pitchFamily="18" charset="0"/>
            </a:endParaRPr>
          </a:p>
          <a:p>
            <a:pPr algn="ctr"/>
            <a:r>
              <a:rPr lang="en-US" sz="2000" b="1" dirty="0" err="1">
                <a:solidFill>
                  <a:srgbClr val="0070C0"/>
                </a:solidFill>
                <a:latin typeface="Times New Roman" panose="02020603050405020304" pitchFamily="18" charset="0"/>
                <a:cs typeface="Times New Roman" panose="02020603050405020304" pitchFamily="18" charset="0"/>
              </a:rPr>
              <a:t>Ruslan</a:t>
            </a:r>
            <a:r>
              <a:rPr lang="en-US" sz="2000" b="1" dirty="0">
                <a:solidFill>
                  <a:srgbClr val="0070C0"/>
                </a:solidFill>
                <a:latin typeface="Times New Roman" panose="02020603050405020304" pitchFamily="18" charset="0"/>
                <a:cs typeface="Times New Roman" panose="02020603050405020304" pitchFamily="18" charset="0"/>
              </a:rPr>
              <a:t> Ra</a:t>
            </a:r>
            <a:r>
              <a:rPr lang="az-Latn-AZ" sz="2000" b="1" dirty="0">
                <a:solidFill>
                  <a:srgbClr val="0070C0"/>
                </a:solidFill>
                <a:latin typeface="Times New Roman" panose="02020603050405020304" pitchFamily="18" charset="0"/>
                <a:cs typeface="Times New Roman" panose="02020603050405020304" pitchFamily="18" charset="0"/>
              </a:rPr>
              <a:t>himli, </a:t>
            </a:r>
            <a:r>
              <a:rPr lang="en-US" sz="2000" b="1" dirty="0">
                <a:solidFill>
                  <a:srgbClr val="0070C0"/>
                </a:solidFill>
                <a:latin typeface="Times New Roman" panose="02020603050405020304" pitchFamily="18" charset="0"/>
                <a:cs typeface="Times New Roman" panose="02020603050405020304" pitchFamily="18" charset="0"/>
              </a:rPr>
              <a:t>PhD</a:t>
            </a:r>
            <a:r>
              <a:rPr lang="az-Latn-AZ" sz="2000" b="1" dirty="0">
                <a:solidFill>
                  <a:srgbClr val="0070C0"/>
                </a:solidFill>
                <a:latin typeface="Times New Roman" panose="02020603050405020304" pitchFamily="18" charset="0"/>
                <a:cs typeface="Times New Roman" panose="02020603050405020304" pitchFamily="18" charset="0"/>
              </a:rPr>
              <a:t>, </a:t>
            </a:r>
            <a:r>
              <a:rPr lang="en-US" sz="2000" b="1" dirty="0">
                <a:solidFill>
                  <a:srgbClr val="0070C0"/>
                </a:solidFill>
                <a:latin typeface="Times New Roman" panose="02020603050405020304" pitchFamily="18" charset="0"/>
                <a:cs typeface="Times New Roman" panose="02020603050405020304" pitchFamily="18" charset="0"/>
              </a:rPr>
              <a:t>Associate prof.</a:t>
            </a:r>
          </a:p>
          <a:p>
            <a:pPr algn="ctr"/>
            <a:r>
              <a:rPr lang="en-US" sz="2000" b="1" dirty="0">
                <a:solidFill>
                  <a:srgbClr val="0070C0"/>
                </a:solidFill>
                <a:latin typeface="Times New Roman" panose="02020603050405020304" pitchFamily="18" charset="0"/>
                <a:cs typeface="Times New Roman" panose="02020603050405020304" pitchFamily="18" charset="0"/>
              </a:rPr>
              <a:t>Center for Anthropology of the Institute of Archeology and </a:t>
            </a:r>
            <a:r>
              <a:rPr lang="en-US" sz="2000" b="1" dirty="0" err="1">
                <a:solidFill>
                  <a:srgbClr val="0070C0"/>
                </a:solidFill>
                <a:latin typeface="Times New Roman" panose="02020603050405020304" pitchFamily="18" charset="0"/>
                <a:cs typeface="Times New Roman" panose="02020603050405020304" pitchFamily="18" charset="0"/>
              </a:rPr>
              <a:t>Antropology</a:t>
            </a:r>
            <a:r>
              <a:rPr lang="en-US" sz="2000" b="1" dirty="0">
                <a:solidFill>
                  <a:srgbClr val="0070C0"/>
                </a:solidFill>
                <a:latin typeface="Times New Roman" panose="02020603050405020304" pitchFamily="18" charset="0"/>
                <a:cs typeface="Times New Roman" panose="02020603050405020304" pitchFamily="18" charset="0"/>
              </a:rPr>
              <a:t> </a:t>
            </a:r>
            <a:endParaRPr lang="az-Latn-AZ" sz="2000" b="1" dirty="0">
              <a:solidFill>
                <a:srgbClr val="0070C0"/>
              </a:solidFill>
              <a:latin typeface="Times New Roman" panose="02020603050405020304" pitchFamily="18" charset="0"/>
              <a:cs typeface="Times New Roman" panose="02020603050405020304" pitchFamily="18" charset="0"/>
            </a:endParaRPr>
          </a:p>
          <a:p>
            <a:pPr algn="ctr"/>
            <a:r>
              <a:rPr lang="az-Latn-AZ" sz="2000" b="1" dirty="0">
                <a:solidFill>
                  <a:srgbClr val="0070C0"/>
                </a:solidFill>
                <a:latin typeface="Times New Roman" panose="02020603050405020304" pitchFamily="18" charset="0"/>
                <a:cs typeface="Times New Roman" panose="02020603050405020304" pitchFamily="18" charset="0"/>
                <a:hlinkClick r:id="rId3"/>
              </a:rPr>
              <a:t>rus_rahimli</a:t>
            </a:r>
            <a:r>
              <a:rPr lang="en-US" sz="2000" b="1" dirty="0">
                <a:solidFill>
                  <a:srgbClr val="0070C0"/>
                </a:solidFill>
                <a:latin typeface="Times New Roman" panose="02020603050405020304" pitchFamily="18" charset="0"/>
                <a:cs typeface="Times New Roman" panose="02020603050405020304" pitchFamily="18" charset="0"/>
                <a:hlinkClick r:id="rId3"/>
              </a:rPr>
              <a:t>@yahoo.com</a:t>
            </a:r>
            <a:endParaRPr lang="en-US" sz="2000" b="1" dirty="0">
              <a:solidFill>
                <a:srgbClr val="0070C0"/>
              </a:solidFill>
              <a:latin typeface="Times New Roman" panose="02020603050405020304" pitchFamily="18" charset="0"/>
              <a:cs typeface="Times New Roman" panose="02020603050405020304" pitchFamily="18" charset="0"/>
            </a:endParaRPr>
          </a:p>
          <a:p>
            <a:pPr algn="ctr"/>
            <a:r>
              <a:rPr lang="en-US" sz="2000" b="1" dirty="0">
                <a:solidFill>
                  <a:srgbClr val="0070C0"/>
                </a:solidFill>
                <a:latin typeface="Times New Roman" panose="02020603050405020304" pitchFamily="18" charset="0"/>
                <a:cs typeface="Times New Roman" panose="02020603050405020304" pitchFamily="18" charset="0"/>
              </a:rPr>
              <a:t>Phone: +99450 3146428  </a:t>
            </a:r>
            <a:endParaRPr lang="az-Latn-AZ" sz="2000" b="1" dirty="0">
              <a:solidFill>
                <a:srgbClr val="0070C0"/>
              </a:solidFill>
              <a:latin typeface="Times New Roman" panose="02020603050405020304" pitchFamily="18" charset="0"/>
              <a:cs typeface="Times New Roman" panose="02020603050405020304" pitchFamily="18" charset="0"/>
            </a:endParaRPr>
          </a:p>
          <a:p>
            <a:pPr algn="ctr"/>
            <a:endParaRPr lang="ru-RU" dirty="0">
              <a:solidFill>
                <a:srgbClr val="C00000"/>
              </a:solidFill>
            </a:endParaRPr>
          </a:p>
        </p:txBody>
      </p:sp>
      <p:sp>
        <p:nvSpPr>
          <p:cNvPr id="3" name="Прямоугольник 2"/>
          <p:cNvSpPr/>
          <p:nvPr/>
        </p:nvSpPr>
        <p:spPr>
          <a:xfrm>
            <a:off x="1259632" y="908720"/>
            <a:ext cx="6840760" cy="1569660"/>
          </a:xfrm>
          <a:prstGeom prst="rect">
            <a:avLst/>
          </a:prstGeom>
        </p:spPr>
        <p:txBody>
          <a:bodyPr wrap="square">
            <a:spAutoFit/>
          </a:bodyPr>
          <a:lstStyle/>
          <a:p>
            <a:pPr algn="ctr"/>
            <a:r>
              <a:rPr lang="en-US" sz="3200" b="1" dirty="0">
                <a:latin typeface="Times New Roman" panose="02020603050405020304" pitchFamily="18" charset="0"/>
                <a:cs typeface="Times New Roman" panose="02020603050405020304" pitchFamily="18" charset="0"/>
              </a:rPr>
              <a:t>Repression against the national scientific and literary community during the era of Soviet regime</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36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ÐÐ°ÑÑÐ¸Ð½ÐºÐ¸ Ð¿Ð¾ Ð·Ð°Ð¿ÑÐ¾ÑÑ plan 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ÐÐ°ÑÑÐ¸Ð½ÐºÐ¸ Ð¿Ð¾ Ð·Ð°Ð¿ÑÐ¾ÑÑ plan 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ÐÐ°ÑÑÐ¸Ð½ÐºÐ¸ Ð¿Ð¾ Ð·Ð°Ð¿ÑÐ¾ÑÑ plan 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8" descr="ÐÐ°ÑÑÐ¸Ð½ÐºÐ¸ Ð¿Ð¾ Ð·Ð°Ð¿ÑÐ¾ÑÑ plan 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155575" y="160337"/>
            <a:ext cx="8736905" cy="3416320"/>
          </a:xfrm>
          <a:prstGeom prst="rect">
            <a:avLst/>
          </a:prstGeom>
        </p:spPr>
        <p:txBody>
          <a:bodyPr wrap="square">
            <a:spAutoFit/>
          </a:bodyPr>
          <a:lstStyle/>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a:p>
            <a:endParaRPr lang="az-Latn-AZ" dirty="0">
              <a:solidFill>
                <a:srgbClr val="000000"/>
              </a:solidFill>
              <a:latin typeface="Times New Roman" panose="02020603050405020304" pitchFamily="18" charset="0"/>
              <a:ea typeface="Calibri" panose="020F0502020204030204" pitchFamily="34" charset="0"/>
            </a:endParaRPr>
          </a:p>
        </p:txBody>
      </p:sp>
      <p:pic>
        <p:nvPicPr>
          <p:cNvPr id="9" name="Рисунок 8" descr="Fayl:Ayna Sultanova.jpg"/>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81651"/>
            <a:ext cx="4032448" cy="2480824"/>
          </a:xfrm>
          <a:prstGeom prst="rect">
            <a:avLst/>
          </a:prstGeom>
          <a:noFill/>
          <a:ln>
            <a:noFill/>
          </a:ln>
        </p:spPr>
      </p:pic>
      <p:sp>
        <p:nvSpPr>
          <p:cNvPr id="8" name="Прямоугольник 7"/>
          <p:cNvSpPr/>
          <p:nvPr/>
        </p:nvSpPr>
        <p:spPr>
          <a:xfrm>
            <a:off x="155575" y="2862476"/>
            <a:ext cx="8728521" cy="3816429"/>
          </a:xfrm>
          <a:prstGeom prst="rect">
            <a:avLst/>
          </a:prstGeom>
        </p:spPr>
        <p:txBody>
          <a:bodyPr wrap="square">
            <a:spAutoFit/>
          </a:bodyPr>
          <a:lstStyle/>
          <a:p>
            <a:pPr algn="just"/>
            <a:r>
              <a:rPr lang="ru-RU" sz="2200" dirty="0" err="1">
                <a:latin typeface="Times New Roman" panose="02020603050405020304" pitchFamily="18" charset="0"/>
                <a:cs typeface="Times New Roman" panose="02020603050405020304" pitchFamily="18" charset="0"/>
              </a:rPr>
              <a:t>Each</a:t>
            </a:r>
            <a:r>
              <a:rPr lang="ru-RU" sz="2200" dirty="0">
                <a:latin typeface="Times New Roman" panose="02020603050405020304" pitchFamily="18" charset="0"/>
                <a:cs typeface="Times New Roman" panose="02020603050405020304" pitchFamily="18" charset="0"/>
              </a:rPr>
              <a:t> </a:t>
            </a:r>
            <a:r>
              <a:rPr lang="az-Latn-AZ" sz="2200" dirty="0">
                <a:latin typeface="Times New Roman" panose="02020603050405020304" pitchFamily="18" charset="0"/>
                <a:cs typeface="Times New Roman" panose="02020603050405020304" pitchFamily="18" charset="0"/>
              </a:rPr>
              <a:t>accused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interrogated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by</a:t>
            </a:r>
            <a:r>
              <a:rPr lang="ru-RU" sz="2200" dirty="0">
                <a:latin typeface="Times New Roman" panose="02020603050405020304" pitchFamily="18" charset="0"/>
                <a:cs typeface="Times New Roman" panose="02020603050405020304" pitchFamily="18" charset="0"/>
              </a:rPr>
              <a:t> NKVD </a:t>
            </a:r>
            <a:r>
              <a:rPr lang="ru-RU" sz="2200" dirty="0" err="1">
                <a:latin typeface="Times New Roman" panose="02020603050405020304" pitchFamily="18" charset="0"/>
                <a:cs typeface="Times New Roman" panose="02020603050405020304" pitchFamily="18" charset="0"/>
              </a:rPr>
              <a:t>investigators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for</a:t>
            </a:r>
            <a:r>
              <a:rPr lang="ru-RU" sz="2200" dirty="0">
                <a:latin typeface="Times New Roman" panose="02020603050405020304" pitchFamily="18" charset="0"/>
                <a:cs typeface="Times New Roman" panose="02020603050405020304" pitchFamily="18" charset="0"/>
              </a:rPr>
              <a:t> 15-20 </a:t>
            </a:r>
            <a:r>
              <a:rPr lang="ru-RU" sz="2200" dirty="0" err="1">
                <a:latin typeface="Times New Roman" panose="02020603050405020304" pitchFamily="18" charset="0"/>
                <a:cs typeface="Times New Roman" panose="02020603050405020304" pitchFamily="18" charset="0"/>
              </a:rPr>
              <a:t>minutes</a:t>
            </a:r>
            <a:r>
              <a:rPr lang="ru-RU"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Within 15 minutes, both defendants were brought, interrogated, and a protocol was prepared.</a:t>
            </a:r>
            <a:r>
              <a:rPr lang="ru-RU" sz="2200" dirty="0" err="1">
                <a:latin typeface="Times New Roman" panose="02020603050405020304" pitchFamily="18" charset="0"/>
                <a:cs typeface="Times New Roman" panose="02020603050405020304" pitchFamily="18" charset="0"/>
              </a:rPr>
              <a:t>Only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interrogation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Ayna</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Sultanova</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took</a:t>
            </a:r>
            <a:r>
              <a:rPr lang="ru-RU" sz="2200" dirty="0">
                <a:latin typeface="Times New Roman" panose="02020603050405020304" pitchFamily="18" charset="0"/>
                <a:cs typeface="Times New Roman" panose="02020603050405020304" pitchFamily="18" charset="0"/>
              </a:rPr>
              <a:t> 57 </a:t>
            </a:r>
            <a:r>
              <a:rPr lang="ru-RU" sz="2200" dirty="0" err="1">
                <a:latin typeface="Times New Roman" panose="02020603050405020304" pitchFamily="18" charset="0"/>
                <a:cs typeface="Times New Roman" panose="02020603050405020304" pitchFamily="18" charset="0"/>
              </a:rPr>
              <a:t>minutes</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Interrogation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great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scientists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personalities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took</a:t>
            </a:r>
            <a:r>
              <a:rPr lang="ru-RU" sz="2200" dirty="0">
                <a:latin typeface="Times New Roman" panose="02020603050405020304" pitchFamily="18" charset="0"/>
                <a:cs typeface="Times New Roman" panose="02020603050405020304" pitchFamily="18" charset="0"/>
              </a:rPr>
              <a:t> a </a:t>
            </a:r>
            <a:r>
              <a:rPr lang="ru-RU" sz="2200" dirty="0" err="1">
                <a:latin typeface="Times New Roman" panose="02020603050405020304" pitchFamily="18" charset="0"/>
                <a:cs typeface="Times New Roman" panose="02020603050405020304" pitchFamily="18" charset="0"/>
              </a:rPr>
              <a:t>little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longer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because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could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not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prove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anything</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extraordinary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triads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were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given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great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powers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Their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decision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could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not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challenged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appealed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order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had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to</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carried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out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immediately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Ziya</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Bunyadov</a:t>
            </a:r>
            <a:r>
              <a:rPr lang="ru-RU" sz="2200" dirty="0">
                <a:latin typeface="Times New Roman" panose="02020603050405020304" pitchFamily="18" charset="0"/>
                <a:cs typeface="Times New Roman" panose="02020603050405020304" pitchFamily="18" charset="0"/>
              </a:rPr>
              <a:t>, a </a:t>
            </a:r>
            <a:r>
              <a:rPr lang="ru-RU" sz="2200" dirty="0" err="1">
                <a:latin typeface="Times New Roman" panose="02020603050405020304" pitchFamily="18" charset="0"/>
                <a:cs typeface="Times New Roman" panose="02020603050405020304" pitchFamily="18" charset="0"/>
              </a:rPr>
              <a:t>prominent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scientist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made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calculation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came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across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terrible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numbers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these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two</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years</a:t>
            </a:r>
            <a:r>
              <a:rPr lang="ru-RU" sz="2200" dirty="0">
                <a:latin typeface="Times New Roman" panose="02020603050405020304" pitchFamily="18" charset="0"/>
                <a:cs typeface="Times New Roman" panose="02020603050405020304" pitchFamily="18" charset="0"/>
              </a:rPr>
              <a:t> (1937-1938), 27,854 </a:t>
            </a:r>
            <a:r>
              <a:rPr lang="ru-RU" sz="2200" dirty="0" err="1">
                <a:latin typeface="Times New Roman" panose="02020603050405020304" pitchFamily="18" charset="0"/>
                <a:cs typeface="Times New Roman" panose="02020603050405020304" pitchFamily="18" charset="0"/>
              </a:rPr>
              <a:t>Azerbaijanis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were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subjected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to</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repression</a:t>
            </a:r>
            <a:r>
              <a:rPr lang="ru-RU" sz="2200" dirty="0">
                <a:latin typeface="Times New Roman" panose="02020603050405020304" pitchFamily="18" charset="0"/>
                <a:cs typeface="Times New Roman" panose="02020603050405020304" pitchFamily="18" charset="0"/>
              </a:rPr>
              <a:t>.</a:t>
            </a:r>
            <a:r>
              <a:rPr lang="az-Latn-AZ"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We can say that almost </a:t>
            </a:r>
            <a:r>
              <a:rPr lang="az-Latn-AZ" sz="2200" dirty="0">
                <a:latin typeface="Times New Roman" panose="02020603050405020304" pitchFamily="18" charset="0"/>
                <a:cs typeface="Times New Roman" panose="02020603050405020304" pitchFamily="18" charset="0"/>
              </a:rPr>
              <a:t>every day </a:t>
            </a:r>
            <a:r>
              <a:rPr lang="en-US" sz="2200" dirty="0">
                <a:latin typeface="Times New Roman" panose="02020603050405020304" pitchFamily="18" charset="0"/>
                <a:cs typeface="Times New Roman" panose="02020603050405020304" pitchFamily="18" charset="0"/>
              </a:rPr>
              <a:t>97 person was prosecuted. </a:t>
            </a: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461" y="312737"/>
            <a:ext cx="2597379" cy="2549738"/>
          </a:xfrm>
          <a:prstGeom prst="rect">
            <a:avLst/>
          </a:prstGeom>
        </p:spPr>
      </p:pic>
    </p:spTree>
    <p:extLst>
      <p:ext uri="{BB962C8B-B14F-4D97-AF65-F5344CB8AC3E}">
        <p14:creationId xmlns:p14="http://schemas.microsoft.com/office/powerpoint/2010/main" val="51918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424936" cy="4154984"/>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avoid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arrest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communists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either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went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insane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killed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themselves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summer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1937, R.I. </a:t>
            </a:r>
            <a:r>
              <a:rPr lang="ru-RU" sz="2400" dirty="0" err="1">
                <a:latin typeface="Times New Roman" panose="02020603050405020304" pitchFamily="18" charset="0"/>
                <a:cs typeface="Times New Roman" panose="02020603050405020304" pitchFamily="18" charset="0"/>
              </a:rPr>
              <a:t>Gulbis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head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Azneft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threw</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himself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under</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train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after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learning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would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arrested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Baku</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railway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station</a:t>
            </a:r>
            <a:r>
              <a:rPr lang="ru-RU" sz="2400" dirty="0">
                <a:latin typeface="Times New Roman" panose="02020603050405020304" pitchFamily="18" charset="0"/>
                <a:cs typeface="Times New Roman" panose="02020603050405020304" pitchFamily="18" charset="0"/>
              </a:rPr>
              <a:t>.</a:t>
            </a:r>
            <a:endParaRPr lang="az-Latn-AZ"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brightest representatives of socialism, such as </a:t>
            </a:r>
            <a:r>
              <a:rPr lang="en-US" sz="2400" dirty="0" err="1">
                <a:latin typeface="Times New Roman" panose="02020603050405020304" pitchFamily="18" charset="0"/>
                <a:cs typeface="Times New Roman" panose="02020603050405020304" pitchFamily="18" charset="0"/>
              </a:rPr>
              <a:t>Dadash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Bunyadzade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Sultanmajid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Efendiyev</a:t>
            </a:r>
            <a:r>
              <a:rPr lang="en-US" sz="2400" dirty="0">
                <a:latin typeface="Times New Roman" panose="02020603050405020304" pitchFamily="18" charset="0"/>
                <a:cs typeface="Times New Roman" panose="02020603050405020304" pitchFamily="18" charset="0"/>
              </a:rPr>
              <a:t>, Hamid </a:t>
            </a:r>
            <a:r>
              <a:rPr lang="en-US" sz="2400" dirty="0" err="1">
                <a:latin typeface="Times New Roman" panose="02020603050405020304" pitchFamily="18" charset="0"/>
                <a:cs typeface="Times New Roman" panose="02020603050405020304" pitchFamily="18" charset="0"/>
              </a:rPr>
              <a:t>Sultanov</a:t>
            </a:r>
            <a:r>
              <a:rPr lang="en-US" sz="2400" dirty="0">
                <a:latin typeface="Times New Roman" panose="02020603050405020304" pitchFamily="18" charset="0"/>
                <a:cs typeface="Times New Roman" panose="02020603050405020304" pitchFamily="18" charset="0"/>
              </a:rPr>
              <a:t>, his wife </a:t>
            </a:r>
            <a:r>
              <a:rPr lang="en-US" sz="2400" dirty="0" err="1">
                <a:latin typeface="Times New Roman" panose="02020603050405020304" pitchFamily="18" charset="0"/>
                <a:cs typeface="Times New Roman" panose="02020603050405020304" pitchFamily="18" charset="0"/>
              </a:rPr>
              <a:t>Ayna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Sultanova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Teymur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Aliyev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Ruhulla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Akhundov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Huseyn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Rahmanov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Chingiz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Yildirim</a:t>
            </a:r>
            <a:r>
              <a:rPr lang="en-US" sz="2400" dirty="0">
                <a:latin typeface="Times New Roman" panose="02020603050405020304" pitchFamily="18" charset="0"/>
                <a:cs typeface="Times New Roman" panose="02020603050405020304" pitchFamily="18" charset="0"/>
              </a:rPr>
              <a:t>, Mirza </a:t>
            </a:r>
            <a:r>
              <a:rPr lang="en-US" sz="2400" dirty="0" err="1">
                <a:latin typeface="Times New Roman" panose="02020603050405020304" pitchFamily="18" charset="0"/>
                <a:cs typeface="Times New Roman" panose="02020603050405020304" pitchFamily="18" charset="0"/>
              </a:rPr>
              <a:t>Davud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Huseynov</a:t>
            </a:r>
            <a:r>
              <a:rPr lang="en-US" sz="2400" dirty="0">
                <a:latin typeface="Times New Roman" panose="02020603050405020304" pitchFamily="18" charset="0"/>
                <a:cs typeface="Times New Roman" panose="02020603050405020304" pitchFamily="18" charset="0"/>
              </a:rPr>
              <a:t>, Mustafa </a:t>
            </a:r>
            <a:r>
              <a:rPr lang="en-US" sz="2400" dirty="0" err="1">
                <a:latin typeface="Times New Roman" panose="02020603050405020304" pitchFamily="18" charset="0"/>
                <a:cs typeface="Times New Roman" panose="02020603050405020304" pitchFamily="18" charset="0"/>
              </a:rPr>
              <a:t>Guliyev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Aliheydar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Garayev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Gazanfar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Musabayov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Dovletov</a:t>
            </a:r>
            <a:r>
              <a:rPr lang="en-US" sz="2400" dirty="0">
                <a:latin typeface="Times New Roman" panose="02020603050405020304" pitchFamily="18" charset="0"/>
                <a:cs typeface="Times New Roman" panose="02020603050405020304" pitchFamily="18" charset="0"/>
              </a:rPr>
              <a:t>, were victims of repression</a:t>
            </a:r>
            <a:endParaRPr 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332656"/>
            <a:ext cx="8424936" cy="6478697"/>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newly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established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Soviet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regime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had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eliminate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intellectuals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order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maintain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itself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maintain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its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superiority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collective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farmers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joined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every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call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without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realizing</a:t>
            </a:r>
            <a:r>
              <a:rPr lang="ru-RU" sz="2400" dirty="0">
                <a:latin typeface="Times New Roman" panose="02020603050405020304" pitchFamily="18" charset="0"/>
                <a:cs typeface="Times New Roman" panose="02020603050405020304" pitchFamily="18" charset="0"/>
              </a:rPr>
              <a:t> </a:t>
            </a:r>
            <a:r>
              <a:rPr lang="az-Latn-AZ" sz="2400" dirty="0">
                <a:latin typeface="Times New Roman" panose="02020603050405020304" pitchFamily="18" charset="0"/>
                <a:cs typeface="Times New Roman" panose="02020603050405020304" pitchFamily="18" charset="0"/>
              </a:rPr>
              <a:t>it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intellectuals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had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already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begun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understand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everything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regime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first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eliminated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intellectuals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because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felt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would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see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truth</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realize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Bolsheviks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only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making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promises</a:t>
            </a:r>
            <a:r>
              <a:rPr lang="ru-RU" sz="2400" dirty="0">
                <a:latin typeface="Times New Roman" panose="02020603050405020304" pitchFamily="18" charset="0"/>
                <a:cs typeface="Times New Roman" panose="02020603050405020304" pitchFamily="18" charset="0"/>
              </a:rPr>
              <a:t>.</a:t>
            </a:r>
            <a:endParaRPr lang="az-Latn-AZ" sz="2400" dirty="0">
              <a:latin typeface="Times New Roman" panose="02020603050405020304" pitchFamily="18" charset="0"/>
              <a:cs typeface="Times New Roman" panose="02020603050405020304" pitchFamily="18" charset="0"/>
            </a:endParaRPr>
          </a:p>
          <a:p>
            <a:pPr algn="just"/>
            <a:endParaRPr lang="en-US" sz="7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Although the word repression means to punish, in the Soviet era it already performed the function of destruction, elimination. In other words, the act of repression was carried out during the period of Tsarist Russia. Starting from </a:t>
            </a:r>
            <a:r>
              <a:rPr lang="en-US" sz="2400" dirty="0" err="1">
                <a:latin typeface="Times New Roman" panose="02020603050405020304" pitchFamily="18" charset="0"/>
                <a:cs typeface="Times New Roman" panose="02020603050405020304" pitchFamily="18" charset="0"/>
              </a:rPr>
              <a:t>Kasim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Zakir</a:t>
            </a:r>
            <a:r>
              <a:rPr lang="en-US" sz="2400" dirty="0">
                <a:latin typeface="Times New Roman" panose="02020603050405020304" pitchFamily="18" charset="0"/>
                <a:cs typeface="Times New Roman" panose="02020603050405020304" pitchFamily="18" charset="0"/>
              </a:rPr>
              <a:t>, Azerbaijan well known, prominent poet who chased by Tsarist Russia as other intellectuals. But there was a mechanism of punishment, which had not yet risen to the point of destruction. Well, it had a name - White Guard, White terror. But in Soviet time the color has changed and it become red terror. We can say that blood has become a symbol of repression...</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30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332656"/>
            <a:ext cx="8640960" cy="6217667"/>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D</a:t>
            </a:r>
            <a:r>
              <a:rPr lang="ru-RU" sz="2400" dirty="0" err="1">
                <a:latin typeface="Times New Roman" panose="02020603050405020304" pitchFamily="18" charset="0"/>
                <a:cs typeface="Times New Roman" panose="02020603050405020304" pitchFamily="18" charset="0"/>
              </a:rPr>
              <a:t>uring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repressive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actions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Bolsheviks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chose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intellectuals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creative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people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targets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from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first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day</a:t>
            </a:r>
            <a:r>
              <a:rPr lang="en-US" sz="2400" dirty="0">
                <a:latin typeface="Times New Roman" panose="02020603050405020304" pitchFamily="18" charset="0"/>
                <a:cs typeface="Times New Roman" panose="02020603050405020304" pitchFamily="18" charset="0"/>
              </a:rPr>
              <a:t>. O</a:t>
            </a:r>
            <a:r>
              <a:rPr lang="ru-RU" sz="2400" dirty="0" err="1">
                <a:latin typeface="Times New Roman" panose="02020603050405020304" pitchFamily="18" charset="0"/>
                <a:cs typeface="Times New Roman" panose="02020603050405020304" pitchFamily="18" charset="0"/>
              </a:rPr>
              <a:t>ur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literary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historian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editor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teacher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Firidun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editor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Piri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Murselzade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teacher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Islam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Qabulzade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teachers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Mirza</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Abbas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Gasim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Gasimzadeh</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Huseyn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Muzaffar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Rafibeyli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Zarif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Efendi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others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among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first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victims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who</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were </a:t>
            </a:r>
            <a:r>
              <a:rPr lang="ru-RU" sz="2400" dirty="0" err="1">
                <a:latin typeface="Times New Roman" panose="02020603050405020304" pitchFamily="18" charset="0"/>
                <a:cs typeface="Times New Roman" panose="02020603050405020304" pitchFamily="18" charset="0"/>
              </a:rPr>
              <a:t>shot</a:t>
            </a:r>
            <a:r>
              <a:rPr lang="en-US" sz="2400" dirty="0">
                <a:latin typeface="Times New Roman" panose="02020603050405020304" pitchFamily="18" charset="0"/>
                <a:cs typeface="Times New Roman" panose="02020603050405020304" pitchFamily="18" charset="0"/>
              </a:rPr>
              <a:t> dead</a:t>
            </a:r>
            <a:r>
              <a:rPr lang="ru-RU"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Although the shooting of the prominent critic-scientist, wonderful educator </a:t>
            </a:r>
            <a:r>
              <a:rPr lang="en-US" sz="2400" dirty="0" err="1">
                <a:latin typeface="Times New Roman" panose="02020603050405020304" pitchFamily="18" charset="0"/>
                <a:cs typeface="Times New Roman" panose="02020603050405020304" pitchFamily="18" charset="0"/>
              </a:rPr>
              <a:t>Firidun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Kocherli</a:t>
            </a:r>
            <a:r>
              <a:rPr lang="en-US" sz="2400" dirty="0">
                <a:latin typeface="Times New Roman" panose="02020603050405020304" pitchFamily="18" charset="0"/>
                <a:cs typeface="Times New Roman" panose="02020603050405020304" pitchFamily="18" charset="0"/>
              </a:rPr>
              <a:t> in 1920 in </a:t>
            </a:r>
            <a:r>
              <a:rPr lang="en-US" sz="2400" dirty="0" err="1">
                <a:latin typeface="Times New Roman" panose="02020603050405020304" pitchFamily="18" charset="0"/>
                <a:cs typeface="Times New Roman" panose="02020603050405020304" pitchFamily="18" charset="0"/>
              </a:rPr>
              <a:t>Kirovobad</a:t>
            </a:r>
            <a:r>
              <a:rPr lang="en-US" sz="2400" dirty="0">
                <a:latin typeface="Times New Roman" panose="02020603050405020304" pitchFamily="18" charset="0"/>
                <a:cs typeface="Times New Roman" panose="02020603050405020304" pitchFamily="18" charset="0"/>
              </a:rPr>
              <a:t> (now Ganja city) was hidden from the literary and scientific community for a long time,  there was no news from him. The Azerbaijani student Gultekin gave detailed information about it through the magazine "</a:t>
            </a:r>
            <a:r>
              <a:rPr lang="en-US" sz="2400" dirty="0" err="1">
                <a:latin typeface="Times New Roman" panose="02020603050405020304" pitchFamily="18" charset="0"/>
                <a:cs typeface="Times New Roman" panose="02020603050405020304" pitchFamily="18" charset="0"/>
              </a:rPr>
              <a:t>Yeni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Gafkasiya</a:t>
            </a:r>
            <a:r>
              <a:rPr lang="en-US" sz="2400" dirty="0">
                <a:latin typeface="Times New Roman" panose="02020603050405020304" pitchFamily="18" charset="0"/>
                <a:cs typeface="Times New Roman" panose="02020603050405020304" pitchFamily="18" charset="0"/>
              </a:rPr>
              <a:t>" and showed that the communists were bloody when they extended their claws to the Caucasus, they found a patriotic teacher like F. </a:t>
            </a:r>
            <a:r>
              <a:rPr lang="en-US" sz="2400" dirty="0" err="1">
                <a:latin typeface="Times New Roman" panose="02020603050405020304" pitchFamily="18" charset="0"/>
                <a:cs typeface="Times New Roman" panose="02020603050405020304" pitchFamily="18" charset="0"/>
              </a:rPr>
              <a:t>Kocherli</a:t>
            </a:r>
            <a:r>
              <a:rPr lang="en-US" sz="2400" dirty="0">
                <a:latin typeface="Times New Roman" panose="02020603050405020304" pitchFamily="18" charset="0"/>
                <a:cs typeface="Times New Roman" panose="02020603050405020304" pitchFamily="18" charset="0"/>
              </a:rPr>
              <a:t> in charge of his duties in the "Kazakh" gymnasium and executed him.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888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32656"/>
            <a:ext cx="4176464" cy="2736304"/>
          </a:xfrm>
          <a:prstGeom prst="rect">
            <a:avLst/>
          </a:prstGeom>
        </p:spPr>
      </p:pic>
      <p:sp>
        <p:nvSpPr>
          <p:cNvPr id="3" name="Прямоугольник 2"/>
          <p:cNvSpPr/>
          <p:nvPr/>
        </p:nvSpPr>
        <p:spPr>
          <a:xfrm>
            <a:off x="251520" y="3068960"/>
            <a:ext cx="8712968" cy="3549883"/>
          </a:xfrm>
          <a:prstGeom prst="rect">
            <a:avLst/>
          </a:prstGeom>
        </p:spPr>
        <p:txBody>
          <a:bodyPr wrap="square">
            <a:spAutoFit/>
          </a:bodyPr>
          <a:lstStyle/>
          <a:p>
            <a:pPr algn="just"/>
            <a:r>
              <a:rPr lang="ru-RU" sz="2200" dirty="0" err="1">
                <a:latin typeface="Times New Roman" panose="02020603050405020304" pitchFamily="18" charset="0"/>
                <a:cs typeface="Times New Roman" panose="02020603050405020304" pitchFamily="18" charset="0"/>
              </a:rPr>
              <a:t>Prominent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Azerbaijani</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pedagogue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literary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critic</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publicist</a:t>
            </a:r>
            <a:r>
              <a:rPr lang="ru-RU"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He was a member of the National Council of the Azerbaijan Democratic Republic. In 1918-1920, </a:t>
            </a:r>
            <a:r>
              <a:rPr lang="en-US" sz="2200" dirty="0" err="1">
                <a:latin typeface="Times New Roman" panose="02020603050405020304" pitchFamily="18" charset="0"/>
                <a:cs typeface="Times New Roman" panose="02020603050405020304" pitchFamily="18" charset="0"/>
              </a:rPr>
              <a:t>Kocherli</a:t>
            </a:r>
            <a:r>
              <a:rPr lang="en-US" sz="2200" dirty="0">
                <a:latin typeface="Times New Roman" panose="02020603050405020304" pitchFamily="18" charset="0"/>
                <a:cs typeface="Times New Roman" panose="02020603050405020304" pitchFamily="18" charset="0"/>
              </a:rPr>
              <a:t> was elected to the Parliament of the Azerbaijan Democratic Republic.</a:t>
            </a:r>
            <a:r>
              <a:rPr lang="ru-RU"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1910, </a:t>
            </a:r>
            <a:r>
              <a:rPr lang="ru-RU" sz="2200" dirty="0" err="1">
                <a:latin typeface="Times New Roman" panose="02020603050405020304" pitchFamily="18" charset="0"/>
                <a:cs typeface="Times New Roman" panose="02020603050405020304" pitchFamily="18" charset="0"/>
              </a:rPr>
              <a: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appointed</a:t>
            </a:r>
            <a:r>
              <a:rPr lang="ru-RU" sz="2200" dirty="0">
                <a:latin typeface="Times New Roman" panose="02020603050405020304" pitchFamily="18" charset="0"/>
                <a:cs typeface="Times New Roman" panose="02020603050405020304" pitchFamily="18" charset="0"/>
              </a:rPr>
              <a:t> a </a:t>
            </a:r>
            <a:r>
              <a:rPr lang="ru-RU" sz="2200" dirty="0" err="1">
                <a:latin typeface="Times New Roman" panose="02020603050405020304" pitchFamily="18" charset="0"/>
                <a:cs typeface="Times New Roman" panose="02020603050405020304" pitchFamily="18" charset="0"/>
              </a:rPr>
              <a:t>temporary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instructor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Azerbaijani</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branch</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Gori</a:t>
            </a:r>
            <a:r>
              <a:rPr lang="ru-RU"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gymnasium </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1918-1920, </a:t>
            </a:r>
            <a:r>
              <a:rPr lang="ru-RU" sz="2200" dirty="0" err="1">
                <a:latin typeface="Times New Roman" panose="02020603050405020304" pitchFamily="18" charset="0"/>
                <a:cs typeface="Times New Roman" panose="02020603050405020304" pitchFamily="18" charset="0"/>
              </a:rPr>
              <a: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worked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as</a:t>
            </a:r>
            <a:r>
              <a:rPr lang="ru-RU" sz="2200" dirty="0">
                <a:latin typeface="Times New Roman" panose="02020603050405020304" pitchFamily="18" charset="0"/>
                <a:cs typeface="Times New Roman" panose="02020603050405020304" pitchFamily="18" charset="0"/>
              </a:rPr>
              <a:t> a </a:t>
            </a:r>
            <a:r>
              <a:rPr lang="ru-RU" sz="2200" dirty="0" err="1">
                <a:latin typeface="Times New Roman" panose="02020603050405020304" pitchFamily="18" charset="0"/>
                <a:cs typeface="Times New Roman" panose="02020603050405020304" pitchFamily="18" charset="0"/>
              </a:rPr>
              <a:t>director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Kazakh</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Teachers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Seminary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which</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established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basis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that</a:t>
            </a:r>
            <a:r>
              <a:rPr lang="ru-RU"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gymnasium </a:t>
            </a:r>
            <a:r>
              <a:rPr lang="ru-RU" sz="2200" dirty="0" err="1">
                <a:latin typeface="Times New Roman" panose="02020603050405020304" pitchFamily="18" charset="0"/>
                <a:cs typeface="Times New Roman" panose="02020603050405020304" pitchFamily="18" charset="0"/>
              </a:rPr>
              <a:t>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initiative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After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suppression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Ganja</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rebellion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1920, </a:t>
            </a:r>
            <a:r>
              <a:rPr lang="ru-RU" sz="2200" dirty="0" err="1">
                <a:latin typeface="Times New Roman" panose="02020603050405020304" pitchFamily="18" charset="0"/>
                <a:cs typeface="Times New Roman" panose="02020603050405020304" pitchFamily="18" charset="0"/>
              </a:rPr>
              <a: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arrested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shot</a:t>
            </a:r>
            <a:r>
              <a:rPr lang="en-US" sz="2200" dirty="0">
                <a:latin typeface="Times New Roman" panose="02020603050405020304" pitchFamily="18" charset="0"/>
                <a:cs typeface="Times New Roman" panose="02020603050405020304" pitchFamily="18" charset="0"/>
              </a:rPr>
              <a:t> dead </a:t>
            </a:r>
            <a:r>
              <a:rPr lang="ru-RU" sz="2200" dirty="0" err="1">
                <a:latin typeface="Times New Roman" panose="02020603050405020304" pitchFamily="18" charset="0"/>
                <a:cs typeface="Times New Roman" panose="02020603050405020304" pitchFamily="18" charset="0"/>
              </a:rPr>
              <a:t>by</a:t>
            </a:r>
            <a:r>
              <a:rPr lang="ru-RU" sz="2200" dirty="0">
                <a:latin typeface="Times New Roman" panose="02020603050405020304" pitchFamily="18" charset="0"/>
                <a:cs typeface="Times New Roman" panose="02020603050405020304" pitchFamily="18" charset="0"/>
              </a:rPr>
              <a:t> a </a:t>
            </a:r>
            <a:r>
              <a:rPr lang="ru-RU" sz="2200" dirty="0" err="1">
                <a:latin typeface="Times New Roman" panose="02020603050405020304" pitchFamily="18" charset="0"/>
                <a:cs typeface="Times New Roman" panose="02020603050405020304" pitchFamily="18" charset="0"/>
              </a:rPr>
              <a:t>special</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department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XI </a:t>
            </a:r>
            <a:r>
              <a:rPr lang="ru-RU" sz="2200" dirty="0" err="1">
                <a:latin typeface="Times New Roman" panose="02020603050405020304" pitchFamily="18" charset="0"/>
                <a:cs typeface="Times New Roman" panose="02020603050405020304" pitchFamily="18" charset="0"/>
              </a:rPr>
              <a:t>Army</a:t>
            </a:r>
            <a:r>
              <a:rPr lang="ru-RU"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34113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1"/>
            <a:ext cx="8712968" cy="6524863"/>
          </a:xfrm>
          <a:prstGeom prst="rect">
            <a:avLst/>
          </a:prstGeom>
        </p:spPr>
        <p:txBody>
          <a:bodyPr wrap="square">
            <a:spAutoFit/>
          </a:bodyPr>
          <a:lstStyle/>
          <a:p>
            <a:pPr algn="just"/>
            <a:r>
              <a:rPr lang="ru-RU" sz="2200" dirty="0" err="1"/>
              <a:t>In</a:t>
            </a:r>
            <a:r>
              <a:rPr lang="ru-RU" sz="2200" dirty="0"/>
              <a:t> </a:t>
            </a:r>
            <a:r>
              <a:rPr lang="ru-RU" sz="2200" dirty="0" err="1"/>
              <a:t>the</a:t>
            </a:r>
            <a:r>
              <a:rPr lang="ru-RU" sz="2200" dirty="0"/>
              <a:t> 1920s </a:t>
            </a:r>
            <a:r>
              <a:rPr lang="ru-RU" sz="2200" dirty="0" err="1"/>
              <a:t>and</a:t>
            </a:r>
            <a:r>
              <a:rPr lang="ru-RU" sz="2200" dirty="0"/>
              <a:t> 1930s, </a:t>
            </a:r>
            <a:r>
              <a:rPr lang="ru-RU" sz="2200" dirty="0" err="1"/>
              <a:t>Baku</a:t>
            </a:r>
            <a:r>
              <a:rPr lang="ru-RU" sz="2200" dirty="0"/>
              <a:t> </a:t>
            </a:r>
            <a:r>
              <a:rPr lang="ru-RU" sz="2200" dirty="0" err="1"/>
              <a:t>was</a:t>
            </a:r>
            <a:r>
              <a:rPr lang="ru-RU" sz="2200" dirty="0"/>
              <a:t> </a:t>
            </a:r>
            <a:r>
              <a:rPr lang="ru-RU" sz="2200" dirty="0" err="1"/>
              <a:t>the</a:t>
            </a:r>
            <a:r>
              <a:rPr lang="ru-RU" sz="2200" dirty="0"/>
              <a:t> </a:t>
            </a:r>
            <a:r>
              <a:rPr lang="ru-RU" sz="2200" dirty="0" err="1"/>
              <a:t>center</a:t>
            </a:r>
            <a:r>
              <a:rPr lang="ru-RU" sz="2200" dirty="0"/>
              <a:t> </a:t>
            </a:r>
            <a:r>
              <a:rPr lang="ru-RU" sz="2200" dirty="0" err="1"/>
              <a:t>of</a:t>
            </a:r>
            <a:r>
              <a:rPr lang="ru-RU" sz="2200" dirty="0"/>
              <a:t> </a:t>
            </a:r>
            <a:r>
              <a:rPr lang="ru-RU" sz="2200" dirty="0" err="1"/>
              <a:t>the</a:t>
            </a:r>
            <a:r>
              <a:rPr lang="ru-RU" sz="2200" dirty="0"/>
              <a:t> </a:t>
            </a:r>
            <a:r>
              <a:rPr lang="ru-RU" sz="2200" dirty="0" err="1"/>
              <a:t>cultural</a:t>
            </a:r>
            <a:r>
              <a:rPr lang="ru-RU" sz="2200" dirty="0"/>
              <a:t> </a:t>
            </a:r>
            <a:r>
              <a:rPr lang="ru-RU" sz="2200" dirty="0" err="1"/>
              <a:t>life</a:t>
            </a:r>
            <a:r>
              <a:rPr lang="ru-RU" sz="2200" dirty="0"/>
              <a:t> </a:t>
            </a:r>
            <a:r>
              <a:rPr lang="ru-RU" sz="2200" dirty="0" err="1"/>
              <a:t>of</a:t>
            </a:r>
            <a:r>
              <a:rPr lang="ru-RU" sz="2200" dirty="0"/>
              <a:t> </a:t>
            </a:r>
            <a:r>
              <a:rPr lang="ru-RU" sz="2200" dirty="0" err="1"/>
              <a:t>all</a:t>
            </a:r>
            <a:r>
              <a:rPr lang="ru-RU" sz="2200" dirty="0"/>
              <a:t> </a:t>
            </a:r>
            <a:r>
              <a:rPr lang="ru-RU" sz="2200" dirty="0" err="1"/>
              <a:t>Turkic</a:t>
            </a:r>
            <a:r>
              <a:rPr lang="ru-RU" sz="2200" dirty="0"/>
              <a:t> </a:t>
            </a:r>
            <a:r>
              <a:rPr lang="ru-RU" sz="2200" dirty="0" err="1"/>
              <a:t>peoples</a:t>
            </a:r>
            <a:r>
              <a:rPr lang="ru-RU" sz="2200" dirty="0"/>
              <a:t>. </a:t>
            </a:r>
            <a:r>
              <a:rPr lang="ru-RU" sz="2200" dirty="0" err="1"/>
              <a:t>The</a:t>
            </a:r>
            <a:r>
              <a:rPr lang="ru-RU" sz="2200" dirty="0"/>
              <a:t> </a:t>
            </a:r>
            <a:r>
              <a:rPr lang="ru-RU" sz="2200" dirty="0" err="1"/>
              <a:t>most</a:t>
            </a:r>
            <a:r>
              <a:rPr lang="ru-RU" sz="2200" dirty="0"/>
              <a:t> </a:t>
            </a:r>
            <a:r>
              <a:rPr lang="ru-RU" sz="2200" dirty="0" err="1"/>
              <a:t>prominent</a:t>
            </a:r>
            <a:r>
              <a:rPr lang="ru-RU" sz="2200" dirty="0"/>
              <a:t> </a:t>
            </a:r>
            <a:r>
              <a:rPr lang="ru-RU" sz="2200" dirty="0" err="1"/>
              <a:t>intellectuals</a:t>
            </a:r>
            <a:r>
              <a:rPr lang="ru-RU" sz="2200" dirty="0"/>
              <a:t> </a:t>
            </a:r>
            <a:r>
              <a:rPr lang="ru-RU" sz="2200" dirty="0" err="1"/>
              <a:t>of</a:t>
            </a:r>
            <a:r>
              <a:rPr lang="ru-RU" sz="2200" dirty="0"/>
              <a:t> </a:t>
            </a:r>
            <a:r>
              <a:rPr lang="ru-RU" sz="2200" dirty="0" err="1"/>
              <a:t>Tatarstan</a:t>
            </a:r>
            <a:r>
              <a:rPr lang="ru-RU" sz="2200" dirty="0"/>
              <a:t>, </a:t>
            </a:r>
            <a:r>
              <a:rPr lang="ru-RU" sz="2200" dirty="0" err="1"/>
              <a:t>Uzbekistan</a:t>
            </a:r>
            <a:r>
              <a:rPr lang="ru-RU" sz="2200" dirty="0"/>
              <a:t>, </a:t>
            </a:r>
            <a:r>
              <a:rPr lang="ru-RU" sz="2200" dirty="0" err="1"/>
              <a:t>Crimea</a:t>
            </a:r>
            <a:r>
              <a:rPr lang="ru-RU" sz="2200" dirty="0"/>
              <a:t>, </a:t>
            </a:r>
            <a:r>
              <a:rPr lang="ru-RU" sz="2200" dirty="0" err="1"/>
              <a:t>and</a:t>
            </a:r>
            <a:r>
              <a:rPr lang="ru-RU" sz="2200" dirty="0"/>
              <a:t> </a:t>
            </a:r>
            <a:r>
              <a:rPr lang="ru-RU" sz="2200" dirty="0" err="1"/>
              <a:t>Turkey</a:t>
            </a:r>
            <a:r>
              <a:rPr lang="ru-RU" sz="2200" dirty="0"/>
              <a:t> </a:t>
            </a:r>
            <a:r>
              <a:rPr lang="ru-RU" sz="2200" dirty="0" err="1"/>
              <a:t>lived</a:t>
            </a:r>
            <a:r>
              <a:rPr lang="ru-RU" sz="2200" dirty="0"/>
              <a:t> </a:t>
            </a:r>
            <a:r>
              <a:rPr lang="ru-RU" sz="2200" dirty="0" err="1"/>
              <a:t>and</a:t>
            </a:r>
            <a:r>
              <a:rPr lang="ru-RU" sz="2200" dirty="0"/>
              <a:t> </a:t>
            </a:r>
            <a:r>
              <a:rPr lang="ru-RU" sz="2200" dirty="0" err="1"/>
              <a:t>worked</a:t>
            </a:r>
            <a:r>
              <a:rPr lang="ru-RU" sz="2200" dirty="0"/>
              <a:t> </a:t>
            </a:r>
            <a:r>
              <a:rPr lang="ru-RU" sz="2200" dirty="0" err="1"/>
              <a:t>here</a:t>
            </a:r>
            <a:r>
              <a:rPr lang="ru-RU" sz="2200" dirty="0"/>
              <a:t>. </a:t>
            </a:r>
            <a:r>
              <a:rPr lang="ru-RU" sz="2200" dirty="0" err="1"/>
              <a:t>It</a:t>
            </a:r>
            <a:r>
              <a:rPr lang="ru-RU" sz="2200" dirty="0"/>
              <a:t> </a:t>
            </a:r>
            <a:r>
              <a:rPr lang="ru-RU" sz="2200" dirty="0" err="1"/>
              <a:t>can</a:t>
            </a:r>
            <a:r>
              <a:rPr lang="ru-RU" sz="2200" dirty="0"/>
              <a:t> </a:t>
            </a:r>
            <a:r>
              <a:rPr lang="ru-RU" sz="2200" dirty="0" err="1"/>
              <a:t>be</a:t>
            </a:r>
            <a:r>
              <a:rPr lang="ru-RU" sz="2200" dirty="0"/>
              <a:t> </a:t>
            </a:r>
            <a:r>
              <a:rPr lang="ru-RU" sz="2200" dirty="0" err="1"/>
              <a:t>said</a:t>
            </a:r>
            <a:r>
              <a:rPr lang="ru-RU" sz="2200" dirty="0"/>
              <a:t> </a:t>
            </a:r>
            <a:r>
              <a:rPr lang="ru-RU" sz="2200" dirty="0" err="1"/>
              <a:t>that</a:t>
            </a:r>
            <a:r>
              <a:rPr lang="ru-RU" sz="2200" dirty="0"/>
              <a:t> </a:t>
            </a:r>
            <a:r>
              <a:rPr lang="ru-RU" sz="2200" dirty="0" err="1"/>
              <a:t>most</a:t>
            </a:r>
            <a:r>
              <a:rPr lang="ru-RU" sz="2200" dirty="0"/>
              <a:t> </a:t>
            </a:r>
            <a:r>
              <a:rPr lang="ru-RU" sz="2200" dirty="0" err="1"/>
              <a:t>of</a:t>
            </a:r>
            <a:r>
              <a:rPr lang="ru-RU" sz="2200" dirty="0"/>
              <a:t> </a:t>
            </a:r>
            <a:r>
              <a:rPr lang="ru-RU" sz="2200" dirty="0" err="1"/>
              <a:t>them</a:t>
            </a:r>
            <a:r>
              <a:rPr lang="ru-RU" sz="2200" dirty="0"/>
              <a:t> </a:t>
            </a:r>
            <a:r>
              <a:rPr lang="ru-RU" sz="2200" dirty="0" err="1"/>
              <a:t>changed</a:t>
            </a:r>
            <a:r>
              <a:rPr lang="ru-RU" sz="2200" dirty="0"/>
              <a:t> </a:t>
            </a:r>
            <a:r>
              <a:rPr lang="ru-RU" sz="2200" dirty="0" err="1"/>
              <a:t>their</a:t>
            </a:r>
            <a:r>
              <a:rPr lang="ru-RU" sz="2200" dirty="0"/>
              <a:t> </a:t>
            </a:r>
            <a:r>
              <a:rPr lang="ru-RU" sz="2200" dirty="0" err="1"/>
              <a:t>lives</a:t>
            </a:r>
            <a:r>
              <a:rPr lang="ru-RU" sz="2200" dirty="0"/>
              <a:t> </a:t>
            </a:r>
            <a:r>
              <a:rPr lang="ru-RU" sz="2200" dirty="0" err="1"/>
              <a:t>as</a:t>
            </a:r>
            <a:r>
              <a:rPr lang="ru-RU" sz="2200" dirty="0"/>
              <a:t> a </a:t>
            </a:r>
            <a:r>
              <a:rPr lang="ru-RU" sz="2200" dirty="0" err="1"/>
              <a:t>result</a:t>
            </a:r>
            <a:r>
              <a:rPr lang="ru-RU" sz="2200" dirty="0"/>
              <a:t> </a:t>
            </a:r>
            <a:r>
              <a:rPr lang="ru-RU" sz="2200" dirty="0" err="1"/>
              <a:t>of</a:t>
            </a:r>
            <a:r>
              <a:rPr lang="ru-RU" sz="2200" dirty="0"/>
              <a:t> </a:t>
            </a:r>
            <a:r>
              <a:rPr lang="ru-RU" sz="2200" dirty="0" err="1"/>
              <a:t>these</a:t>
            </a:r>
            <a:r>
              <a:rPr lang="ru-RU" sz="2200" dirty="0"/>
              <a:t> </a:t>
            </a:r>
            <a:r>
              <a:rPr lang="ru-RU" sz="2200" dirty="0" err="1"/>
              <a:t>repressions</a:t>
            </a:r>
            <a:r>
              <a:rPr lang="ru-RU" sz="2200" dirty="0"/>
              <a:t>. </a:t>
            </a:r>
            <a:r>
              <a:rPr lang="ru-RU" sz="2200" dirty="0" err="1"/>
              <a:t>According</a:t>
            </a:r>
            <a:r>
              <a:rPr lang="ru-RU" sz="2200" dirty="0"/>
              <a:t> </a:t>
            </a:r>
            <a:r>
              <a:rPr lang="ru-RU" sz="2200" dirty="0" err="1"/>
              <a:t>to</a:t>
            </a:r>
            <a:r>
              <a:rPr lang="ru-RU" sz="2200" dirty="0"/>
              <a:t> </a:t>
            </a:r>
            <a:r>
              <a:rPr lang="ru-RU" sz="2200" dirty="0" err="1"/>
              <a:t>American</a:t>
            </a:r>
            <a:r>
              <a:rPr lang="ru-RU" sz="2200" dirty="0"/>
              <a:t> </a:t>
            </a:r>
            <a:r>
              <a:rPr lang="ru-RU" sz="2200" dirty="0" err="1"/>
              <a:t>historian</a:t>
            </a:r>
            <a:r>
              <a:rPr lang="ru-RU" sz="2200" dirty="0"/>
              <a:t> </a:t>
            </a:r>
            <a:r>
              <a:rPr lang="ru-RU" sz="2200" dirty="0" err="1"/>
              <a:t>Tadeusz</a:t>
            </a:r>
            <a:r>
              <a:rPr lang="ru-RU" sz="2200" dirty="0"/>
              <a:t> </a:t>
            </a:r>
            <a:r>
              <a:rPr lang="ru-RU" sz="2200" dirty="0" err="1"/>
              <a:t>Svetokhovsky</a:t>
            </a:r>
            <a:r>
              <a:rPr lang="ru-RU" sz="2200" dirty="0"/>
              <a:t>, </a:t>
            </a:r>
            <a:r>
              <a:rPr lang="ru-RU" sz="2200" dirty="0" err="1"/>
              <a:t>intellectuals</a:t>
            </a:r>
            <a:r>
              <a:rPr lang="ru-RU" sz="2200" dirty="0"/>
              <a:t> </a:t>
            </a:r>
            <a:r>
              <a:rPr lang="ru-RU" sz="2200" dirty="0" err="1"/>
              <a:t>were</a:t>
            </a:r>
            <a:r>
              <a:rPr lang="ru-RU" sz="2200" dirty="0"/>
              <a:t> </a:t>
            </a:r>
            <a:r>
              <a:rPr lang="ru-RU" sz="2200" dirty="0" err="1"/>
              <a:t>the</a:t>
            </a:r>
            <a:r>
              <a:rPr lang="ru-RU" sz="2200" dirty="0"/>
              <a:t> </a:t>
            </a:r>
            <a:r>
              <a:rPr lang="ru-RU" sz="2200" dirty="0" err="1"/>
              <a:t>main</a:t>
            </a:r>
            <a:r>
              <a:rPr lang="ru-RU" sz="2200" dirty="0"/>
              <a:t> </a:t>
            </a:r>
            <a:r>
              <a:rPr lang="ru-RU" sz="2200" dirty="0" err="1"/>
              <a:t>victims</a:t>
            </a:r>
            <a:r>
              <a:rPr lang="ru-RU" sz="2200" dirty="0"/>
              <a:t> </a:t>
            </a:r>
            <a:r>
              <a:rPr lang="ru-RU" sz="2200" dirty="0" err="1"/>
              <a:t>of</a:t>
            </a:r>
            <a:r>
              <a:rPr lang="ru-RU" sz="2200" dirty="0"/>
              <a:t> </a:t>
            </a:r>
            <a:r>
              <a:rPr lang="ru-RU" sz="2200" dirty="0" err="1"/>
              <a:t>repression</a:t>
            </a:r>
            <a:r>
              <a:rPr lang="ru-RU" sz="2200" dirty="0"/>
              <a:t>. 29 </a:t>
            </a:r>
            <a:r>
              <a:rPr lang="ru-RU" sz="2200" dirty="0" err="1"/>
              <a:t>thousand</a:t>
            </a:r>
            <a:r>
              <a:rPr lang="ru-RU" sz="2200" dirty="0"/>
              <a:t> </a:t>
            </a:r>
            <a:r>
              <a:rPr lang="ru-RU" sz="2200" dirty="0" err="1"/>
              <a:t>intellectuals</a:t>
            </a:r>
            <a:r>
              <a:rPr lang="ru-RU" sz="2200" dirty="0"/>
              <a:t> </a:t>
            </a:r>
            <a:r>
              <a:rPr lang="ru-RU" sz="2200" dirty="0" err="1"/>
              <a:t>were</a:t>
            </a:r>
            <a:r>
              <a:rPr lang="ru-RU" sz="2200" dirty="0"/>
              <a:t> </a:t>
            </a:r>
            <a:r>
              <a:rPr lang="ru-RU" sz="2200" dirty="0" err="1"/>
              <a:t>sentenced</a:t>
            </a:r>
            <a:r>
              <a:rPr lang="ru-RU" sz="2200" dirty="0"/>
              <a:t> </a:t>
            </a:r>
            <a:r>
              <a:rPr lang="ru-RU" sz="2200" dirty="0" err="1"/>
              <a:t>to</a:t>
            </a:r>
            <a:r>
              <a:rPr lang="ru-RU" sz="2200" dirty="0"/>
              <a:t> </a:t>
            </a:r>
            <a:r>
              <a:rPr lang="ru-RU" sz="2200" dirty="0" err="1"/>
              <a:t>death</a:t>
            </a:r>
            <a:r>
              <a:rPr lang="ru-RU" sz="2200" dirty="0"/>
              <a:t>. </a:t>
            </a:r>
            <a:r>
              <a:rPr lang="ru-RU" sz="2200" dirty="0" err="1"/>
              <a:t>As</a:t>
            </a:r>
            <a:r>
              <a:rPr lang="ru-RU" sz="2200" dirty="0"/>
              <a:t> </a:t>
            </a:r>
            <a:r>
              <a:rPr lang="ru-RU" sz="2200" dirty="0" err="1"/>
              <a:t>Svetokhovsky</a:t>
            </a:r>
            <a:r>
              <a:rPr lang="ru-RU" sz="2200" dirty="0"/>
              <a:t> </a:t>
            </a:r>
            <a:r>
              <a:rPr lang="ru-RU" sz="2200" dirty="0" err="1"/>
              <a:t>noted</a:t>
            </a:r>
            <a:r>
              <a:rPr lang="ru-RU" sz="2200" dirty="0"/>
              <a:t>, "</a:t>
            </a:r>
            <a:r>
              <a:rPr lang="ru-RU" sz="2200" dirty="0" err="1"/>
              <a:t>intellectuals</a:t>
            </a:r>
            <a:r>
              <a:rPr lang="ru-RU" sz="2200" dirty="0"/>
              <a:t> </a:t>
            </a:r>
            <a:r>
              <a:rPr lang="ru-RU" sz="2200" dirty="0" err="1"/>
              <a:t>with</a:t>
            </a:r>
            <a:r>
              <a:rPr lang="ru-RU" sz="2200" dirty="0"/>
              <a:t> a </a:t>
            </a:r>
            <a:r>
              <a:rPr lang="ru-RU" sz="2200" dirty="0" err="1"/>
              <a:t>sense</a:t>
            </a:r>
            <a:r>
              <a:rPr lang="ru-RU" sz="2200" dirty="0"/>
              <a:t> </a:t>
            </a:r>
            <a:r>
              <a:rPr lang="ru-RU" sz="2200" dirty="0" err="1"/>
              <a:t>of</a:t>
            </a:r>
            <a:r>
              <a:rPr lang="ru-RU" sz="2200" dirty="0"/>
              <a:t> </a:t>
            </a:r>
            <a:r>
              <a:rPr lang="ru-RU" sz="2200" dirty="0" err="1"/>
              <a:t>historical</a:t>
            </a:r>
            <a:r>
              <a:rPr lang="ru-RU" sz="2200" dirty="0"/>
              <a:t> </a:t>
            </a:r>
            <a:r>
              <a:rPr lang="ru-RU" sz="2200" dirty="0" err="1"/>
              <a:t>mission</a:t>
            </a:r>
            <a:r>
              <a:rPr lang="ru-RU" sz="2200" dirty="0"/>
              <a:t> </a:t>
            </a:r>
            <a:r>
              <a:rPr lang="ru-RU" sz="2200" dirty="0" err="1"/>
              <a:t>and</a:t>
            </a:r>
            <a:r>
              <a:rPr lang="ru-RU" sz="2200" dirty="0"/>
              <a:t> </a:t>
            </a:r>
            <a:r>
              <a:rPr lang="ru-RU" sz="2200" dirty="0" err="1"/>
              <a:t>social</a:t>
            </a:r>
            <a:r>
              <a:rPr lang="ru-RU" sz="2200" dirty="0"/>
              <a:t> </a:t>
            </a:r>
            <a:r>
              <a:rPr lang="ru-RU" sz="2200" dirty="0" err="1"/>
              <a:t>power</a:t>
            </a:r>
            <a:r>
              <a:rPr lang="ru-RU" sz="2200" dirty="0"/>
              <a:t> </a:t>
            </a:r>
            <a:r>
              <a:rPr lang="ru-RU" sz="2200" dirty="0" err="1"/>
              <a:t>had</a:t>
            </a:r>
            <a:r>
              <a:rPr lang="ru-RU" sz="2200" dirty="0"/>
              <a:t> </a:t>
            </a:r>
            <a:r>
              <a:rPr lang="ru-RU" sz="2200" dirty="0" err="1"/>
              <a:t>lost</a:t>
            </a:r>
            <a:r>
              <a:rPr lang="ru-RU" sz="2200" dirty="0"/>
              <a:t> </a:t>
            </a:r>
            <a:r>
              <a:rPr lang="ru-RU" sz="2200" dirty="0" err="1"/>
              <a:t>their</a:t>
            </a:r>
            <a:r>
              <a:rPr lang="ru-RU" sz="2200" dirty="0"/>
              <a:t> </a:t>
            </a:r>
            <a:r>
              <a:rPr lang="ru-RU" sz="2200" dirty="0" err="1"/>
              <a:t>existence</a:t>
            </a:r>
            <a:r>
              <a:rPr lang="az-Latn-AZ" sz="2200" dirty="0"/>
              <a:t>.</a:t>
            </a:r>
          </a:p>
          <a:p>
            <a:pPr algn="just"/>
            <a:endParaRPr lang="az-Latn-AZ" sz="2200" dirty="0"/>
          </a:p>
          <a:p>
            <a:pPr algn="just"/>
            <a:r>
              <a:rPr lang="en-US" sz="2200" dirty="0"/>
              <a:t>In 1937-1938, Azerbaijani literature suffered the most from repression in Transcaucasia[100]. Among those subjected to repression, writers formed before the revolution prevailed, but along with them, a group of writers formed during the Soviet period were also subjected to </a:t>
            </a:r>
            <a:r>
              <a:rPr lang="en-US" sz="2200" dirty="0" err="1"/>
              <a:t>repression.As</a:t>
            </a:r>
            <a:r>
              <a:rPr lang="en-US" sz="2200" dirty="0"/>
              <a:t> early as May 17, "Communist" and "</a:t>
            </a:r>
            <a:r>
              <a:rPr lang="en-US" sz="2200" dirty="0" err="1"/>
              <a:t>Bakinski</a:t>
            </a:r>
            <a:r>
              <a:rPr lang="en-US" sz="2200" dirty="0"/>
              <a:t> </a:t>
            </a:r>
            <a:r>
              <a:rPr lang="en-US" sz="2200" dirty="0" err="1"/>
              <a:t>Rabochi</a:t>
            </a:r>
            <a:r>
              <a:rPr lang="en-US" sz="2200" dirty="0"/>
              <a:t>" newspapers published articles against poets Ahmet </a:t>
            </a:r>
            <a:r>
              <a:rPr lang="en-US" sz="2200" dirty="0" err="1"/>
              <a:t>Javad</a:t>
            </a:r>
            <a:r>
              <a:rPr lang="en-US" sz="2200" dirty="0"/>
              <a:t>, </a:t>
            </a:r>
            <a:r>
              <a:rPr lang="en-US" sz="2200" dirty="0" err="1"/>
              <a:t>Huseyn</a:t>
            </a:r>
            <a:r>
              <a:rPr lang="en-US" sz="2200" dirty="0"/>
              <a:t> </a:t>
            </a:r>
            <a:r>
              <a:rPr lang="en-US" sz="2200" dirty="0" err="1"/>
              <a:t>Javid</a:t>
            </a:r>
            <a:r>
              <a:rPr lang="en-US" sz="2200" dirty="0"/>
              <a:t>, as well as writers attributed to </a:t>
            </a:r>
            <a:r>
              <a:rPr lang="en-US" sz="2200" dirty="0" err="1"/>
              <a:t>Musavatists</a:t>
            </a:r>
            <a:r>
              <a:rPr lang="en-US" sz="2200" dirty="0"/>
              <a:t>, Pan-Turks, and nationalists.</a:t>
            </a:r>
            <a:endParaRPr lang="az-Latn-AZ" sz="2200" dirty="0"/>
          </a:p>
          <a:p>
            <a:pPr algn="just"/>
            <a:r>
              <a:rPr lang="en-US" sz="2200" dirty="0"/>
              <a:t>Articles against poets and writers were published in the newspapers "Literature", "Young Worker", “New way", "Attack", “Revolution and culture" magazines.</a:t>
            </a:r>
            <a:endParaRPr lang="ru-RU" sz="2200" dirty="0"/>
          </a:p>
        </p:txBody>
      </p:sp>
    </p:spTree>
    <p:extLst>
      <p:ext uri="{BB962C8B-B14F-4D97-AF65-F5344CB8AC3E}">
        <p14:creationId xmlns:p14="http://schemas.microsoft.com/office/powerpoint/2010/main" val="661800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260648"/>
            <a:ext cx="8568952" cy="3775779"/>
          </a:xfrm>
          <a:prstGeom prst="rect">
            <a:avLst/>
          </a:prstGeom>
        </p:spPr>
        <p:txBody>
          <a:bodyPr wrap="square">
            <a:spAutoFit/>
          </a:bodyPr>
          <a:lstStyle/>
          <a:p>
            <a:r>
              <a:rPr lang="ru-RU" sz="2400" b="1" dirty="0" err="1">
                <a:latin typeface="Times New Roman" panose="02020603050405020304" pitchFamily="18" charset="0"/>
                <a:cs typeface="Times New Roman" panose="02020603050405020304" pitchFamily="18" charset="0"/>
              </a:rPr>
              <a:t>Azerbaijani</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writers</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who</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were</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repressed</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in</a:t>
            </a:r>
            <a:r>
              <a:rPr lang="ru-RU" sz="2400" b="1" dirty="0">
                <a:latin typeface="Times New Roman" panose="02020603050405020304" pitchFamily="18" charset="0"/>
                <a:cs typeface="Times New Roman" panose="02020603050405020304" pitchFamily="18" charset="0"/>
              </a:rPr>
              <a:t> 1937</a:t>
            </a:r>
            <a:endParaRPr lang="az-Latn-AZ" sz="2400" b="1" dirty="0">
              <a:latin typeface="Times New Roman" panose="02020603050405020304" pitchFamily="18" charset="0"/>
              <a:cs typeface="Times New Roman" panose="02020603050405020304" pitchFamily="18" charset="0"/>
            </a:endParaRPr>
          </a:p>
          <a:p>
            <a:endParaRPr lang="en-US" sz="6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In 1937-1938, Azerbaijani literature suffered the most from repression in Transcaucasia. Among those subjected to repression, there were more writers formed before the revolution, but along with them, a group of writers formed during the Soviet period were also subjected to repression</a:t>
            </a:r>
            <a:endParaRPr lang="az-Latn-AZ"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As early as May 17, 1937, articles against poets Ahmet </a:t>
            </a:r>
            <a:r>
              <a:rPr lang="en-US" sz="2000" dirty="0" err="1">
                <a:latin typeface="Times New Roman" panose="02020603050405020304" pitchFamily="18" charset="0"/>
                <a:cs typeface="Times New Roman" panose="02020603050405020304" pitchFamily="18" charset="0"/>
              </a:rPr>
              <a:t>Javad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Huseyn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Javid</a:t>
            </a:r>
            <a:r>
              <a:rPr lang="en-US" sz="2000" dirty="0">
                <a:latin typeface="Times New Roman" panose="02020603050405020304" pitchFamily="18" charset="0"/>
                <a:cs typeface="Times New Roman" panose="02020603050405020304" pitchFamily="18" charset="0"/>
              </a:rPr>
              <a:t>, as well as writers attributed to </a:t>
            </a:r>
            <a:r>
              <a:rPr lang="en-US" sz="2000" dirty="0" err="1">
                <a:latin typeface="Times New Roman" panose="02020603050405020304" pitchFamily="18" charset="0"/>
                <a:cs typeface="Times New Roman" panose="02020603050405020304" pitchFamily="18" charset="0"/>
              </a:rPr>
              <a:t>Musavatists</a:t>
            </a:r>
            <a:r>
              <a:rPr lang="en-US" sz="2000" dirty="0">
                <a:latin typeface="Times New Roman" panose="02020603050405020304" pitchFamily="18" charset="0"/>
                <a:cs typeface="Times New Roman" panose="02020603050405020304" pitchFamily="18" charset="0"/>
              </a:rPr>
              <a:t>, Pan-Turks, and nationalists appeared in "Communist" and "</a:t>
            </a:r>
            <a:r>
              <a:rPr lang="en-US" sz="2000" dirty="0" err="1">
                <a:latin typeface="Times New Roman" panose="02020603050405020304" pitchFamily="18" charset="0"/>
                <a:cs typeface="Times New Roman" panose="02020603050405020304" pitchFamily="18" charset="0"/>
              </a:rPr>
              <a:t>Bakinskiy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Rabochiy</a:t>
            </a:r>
            <a:r>
              <a:rPr lang="en-US" sz="2000" dirty="0">
                <a:latin typeface="Times New Roman" panose="02020603050405020304" pitchFamily="18" charset="0"/>
                <a:cs typeface="Times New Roman" panose="02020603050405020304" pitchFamily="18" charset="0"/>
              </a:rPr>
              <a:t>" newspapers. On the night of June 4, 1937, Ahmet </a:t>
            </a:r>
            <a:r>
              <a:rPr lang="en-US" sz="2000" dirty="0" err="1">
                <a:latin typeface="Times New Roman" panose="02020603050405020304" pitchFamily="18" charset="0"/>
                <a:cs typeface="Times New Roman" panose="02020603050405020304" pitchFamily="18" charset="0"/>
              </a:rPr>
              <a:t>Javad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Mikayil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Mushfiq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Huseyn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Javid</a:t>
            </a:r>
            <a:r>
              <a:rPr lang="en-US" sz="2000" dirty="0">
                <a:latin typeface="Times New Roman" panose="02020603050405020304" pitchFamily="18" charset="0"/>
                <a:cs typeface="Times New Roman" panose="02020603050405020304" pitchFamily="18" charset="0"/>
              </a:rPr>
              <a:t>, Haji Karim </a:t>
            </a:r>
            <a:r>
              <a:rPr lang="en-US" sz="2000" dirty="0" err="1">
                <a:latin typeface="Times New Roman" panose="02020603050405020304" pitchFamily="18" charset="0"/>
                <a:cs typeface="Times New Roman" panose="02020603050405020304" pitchFamily="18" charset="0"/>
              </a:rPr>
              <a:t>Sanil</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Atababa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Musakhanli</a:t>
            </a:r>
            <a:r>
              <a:rPr lang="en-US" sz="2000" dirty="0">
                <a:latin typeface="Times New Roman" panose="02020603050405020304" pitchFamily="18" charset="0"/>
                <a:cs typeface="Times New Roman" panose="02020603050405020304" pitchFamily="18" charset="0"/>
              </a:rPr>
              <a:t> were arrested.</a:t>
            </a:r>
            <a:endParaRPr lang="az-Latn-AZ" sz="2000" dirty="0">
              <a:latin typeface="Times New Roman" panose="02020603050405020304" pitchFamily="18" charset="0"/>
              <a:cs typeface="Times New Roman" panose="02020603050405020304" pitchFamily="18" charset="0"/>
            </a:endParaRPr>
          </a:p>
          <a:p>
            <a:r>
              <a:rPr lang="az-Latn-AZ"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3717032"/>
            <a:ext cx="6408712" cy="3045718"/>
          </a:xfrm>
          <a:prstGeom prst="rect">
            <a:avLst/>
          </a:prstGeom>
        </p:spPr>
      </p:pic>
    </p:spTree>
    <p:extLst>
      <p:ext uri="{BB962C8B-B14F-4D97-AF65-F5344CB8AC3E}">
        <p14:creationId xmlns:p14="http://schemas.microsoft.com/office/powerpoint/2010/main" val="1765551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188640"/>
            <a:ext cx="8424936" cy="6232475"/>
          </a:xfrm>
          <a:prstGeom prst="rect">
            <a:avLst/>
          </a:prstGeom>
        </p:spPr>
        <p:txBody>
          <a:bodyPr wrap="square">
            <a:spAutoFit/>
          </a:bodyPr>
          <a:lstStyle/>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endParaRPr lang="az-Latn-AZ" sz="2400" dirty="0">
              <a:latin typeface="Times New Roman" panose="02020603050405020304" pitchFamily="18" charset="0"/>
              <a:cs typeface="Times New Roman" panose="02020603050405020304" pitchFamily="18" charset="0"/>
            </a:endParaRPr>
          </a:p>
          <a:p>
            <a:pPr algn="just"/>
            <a:r>
              <a:rPr lang="ru-RU" sz="2100" dirty="0" err="1">
                <a:latin typeface="Times New Roman" panose="02020603050405020304" pitchFamily="18" charset="0"/>
                <a:cs typeface="Times New Roman" panose="02020603050405020304" pitchFamily="18" charset="0"/>
              </a:rPr>
              <a:t>In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January</a:t>
            </a:r>
            <a:r>
              <a:rPr lang="ru-RU" sz="2100" dirty="0">
                <a:latin typeface="Times New Roman" panose="02020603050405020304" pitchFamily="18" charset="0"/>
                <a:cs typeface="Times New Roman" panose="02020603050405020304" pitchFamily="18" charset="0"/>
              </a:rPr>
              <a:t> 1940, </a:t>
            </a:r>
            <a:r>
              <a:rPr lang="ru-RU" sz="2100" dirty="0" err="1">
                <a:latin typeface="Times New Roman" panose="02020603050405020304" pitchFamily="18" charset="0"/>
                <a:cs typeface="Times New Roman" panose="02020603050405020304" pitchFamily="18" charset="0"/>
              </a:rPr>
              <a:t>an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arrest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warrant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issued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for</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writer</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Yusif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Vazirov</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known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by</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nickname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Chamanzaminli</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based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statements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 </a:t>
            </a:r>
            <a:r>
              <a:rPr lang="ru-RU" sz="2100" dirty="0" err="1">
                <a:latin typeface="Times New Roman" panose="02020603050405020304" pitchFamily="18" charset="0"/>
                <a:cs typeface="Times New Roman" panose="02020603050405020304" pitchFamily="18" charset="0"/>
              </a:rPr>
              <a:t>number</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people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who</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were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subjected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to</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repression</a:t>
            </a:r>
            <a:r>
              <a:rPr lang="ru-RU" sz="2100" dirty="0">
                <a:latin typeface="Times New Roman" panose="02020603050405020304" pitchFamily="18" charset="0"/>
                <a:cs typeface="Times New Roman" panose="02020603050405020304" pitchFamily="18" charset="0"/>
              </a:rPr>
              <a:t>.</a:t>
            </a:r>
            <a:endParaRPr lang="az-Latn-AZ"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Back in 1937, for his novel "Students", </a:t>
            </a:r>
            <a:r>
              <a:rPr lang="en-US" sz="2100" dirty="0" err="1">
                <a:latin typeface="Times New Roman" panose="02020603050405020304" pitchFamily="18" charset="0"/>
                <a:cs typeface="Times New Roman" panose="02020603050405020304" pitchFamily="18" charset="0"/>
              </a:rPr>
              <a:t>Vazirov</a:t>
            </a:r>
            <a:r>
              <a:rPr lang="en-US" sz="2100" dirty="0">
                <a:latin typeface="Times New Roman" panose="02020603050405020304" pitchFamily="18" charset="0"/>
                <a:cs typeface="Times New Roman" panose="02020603050405020304" pitchFamily="18" charset="0"/>
              </a:rPr>
              <a:t> was expelled from the Azerbaijan Writers' Union and released from all his positions. In this regard, </a:t>
            </a:r>
            <a:r>
              <a:rPr lang="en-US" sz="2100" dirty="0" err="1">
                <a:latin typeface="Times New Roman" panose="02020603050405020304" pitchFamily="18" charset="0"/>
                <a:cs typeface="Times New Roman" panose="02020603050405020304" pitchFamily="18" charset="0"/>
              </a:rPr>
              <a:t>Vazirov</a:t>
            </a:r>
            <a:r>
              <a:rPr lang="en-US" sz="2100" dirty="0">
                <a:latin typeface="Times New Roman" panose="02020603050405020304" pitchFamily="18" charset="0"/>
                <a:cs typeface="Times New Roman" panose="02020603050405020304" pitchFamily="18" charset="0"/>
              </a:rPr>
              <a:t> is forced to go to the city of </a:t>
            </a:r>
            <a:r>
              <a:rPr lang="en-US" sz="2100" dirty="0" err="1">
                <a:latin typeface="Times New Roman" panose="02020603050405020304" pitchFamily="18" charset="0"/>
                <a:cs typeface="Times New Roman" panose="02020603050405020304" pitchFamily="18" charset="0"/>
              </a:rPr>
              <a:t>Urgenj</a:t>
            </a:r>
            <a:r>
              <a:rPr lang="en-US" sz="2100" dirty="0">
                <a:latin typeface="Times New Roman" panose="02020603050405020304" pitchFamily="18" charset="0"/>
                <a:cs typeface="Times New Roman" panose="02020603050405020304" pitchFamily="18" charset="0"/>
              </a:rPr>
              <a:t>. Here he teaches at the Institute of Teachers. In 1940, </a:t>
            </a:r>
            <a:r>
              <a:rPr lang="en-US" sz="2100" dirty="0" err="1">
                <a:latin typeface="Times New Roman" panose="02020603050405020304" pitchFamily="18" charset="0"/>
                <a:cs typeface="Times New Roman" panose="02020603050405020304" pitchFamily="18" charset="0"/>
              </a:rPr>
              <a:t>Vazirov</a:t>
            </a:r>
            <a:r>
              <a:rPr lang="en-US" sz="2100" dirty="0">
                <a:latin typeface="Times New Roman" panose="02020603050405020304" pitchFamily="18" charset="0"/>
                <a:cs typeface="Times New Roman" panose="02020603050405020304" pitchFamily="18" charset="0"/>
              </a:rPr>
              <a:t> was arrested in the city of </a:t>
            </a:r>
            <a:r>
              <a:rPr lang="en-US" sz="2100" dirty="0" err="1">
                <a:latin typeface="Times New Roman" panose="02020603050405020304" pitchFamily="18" charset="0"/>
                <a:cs typeface="Times New Roman" panose="02020603050405020304" pitchFamily="18" charset="0"/>
              </a:rPr>
              <a:t>Urganj</a:t>
            </a:r>
            <a:r>
              <a:rPr lang="en-US" sz="2100" dirty="0">
                <a:latin typeface="Times New Roman" panose="02020603050405020304" pitchFamily="18" charset="0"/>
                <a:cs typeface="Times New Roman" panose="02020603050405020304" pitchFamily="18" charset="0"/>
              </a:rPr>
              <a:t> and brought to Baku. He was sentenced to a correctional labor camp for 8 years for participating in a counter-revolutionary </a:t>
            </a:r>
            <a:r>
              <a:rPr lang="en-US" sz="2100" dirty="0" err="1">
                <a:latin typeface="Times New Roman" panose="02020603050405020304" pitchFamily="18" charset="0"/>
                <a:cs typeface="Times New Roman" panose="02020603050405020304" pitchFamily="18" charset="0"/>
              </a:rPr>
              <a:t>Musavatist</a:t>
            </a:r>
            <a:r>
              <a:rPr lang="en-US" sz="2100" dirty="0">
                <a:latin typeface="Times New Roman" panose="02020603050405020304" pitchFamily="18" charset="0"/>
                <a:cs typeface="Times New Roman" panose="02020603050405020304" pitchFamily="18" charset="0"/>
              </a:rPr>
              <a:t>-nationalist organization and for carrying out pan-Turkic and Trotskyist propaganda. He died on January 3, 1943 in the </a:t>
            </a:r>
            <a:r>
              <a:rPr lang="en-US" sz="2100" dirty="0" err="1">
                <a:latin typeface="Times New Roman" panose="02020603050405020304" pitchFamily="18" charset="0"/>
                <a:cs typeface="Times New Roman" panose="02020603050405020304" pitchFamily="18" charset="0"/>
              </a:rPr>
              <a:t>Unjlag</a:t>
            </a:r>
            <a:r>
              <a:rPr lang="en-US" sz="2100" dirty="0">
                <a:latin typeface="Times New Roman" panose="02020603050405020304" pitchFamily="18" charset="0"/>
                <a:cs typeface="Times New Roman" panose="02020603050405020304" pitchFamily="18" charset="0"/>
              </a:rPr>
              <a:t> camp at the </a:t>
            </a:r>
            <a:r>
              <a:rPr lang="en-US" sz="2100" dirty="0" err="1">
                <a:latin typeface="Times New Roman" panose="02020603050405020304" pitchFamily="18" charset="0"/>
                <a:cs typeface="Times New Roman" panose="02020603050405020304" pitchFamily="18" charset="0"/>
              </a:rPr>
              <a:t>Sukhobezvodnoe</a:t>
            </a:r>
            <a:r>
              <a:rPr lang="en-US" sz="2100" dirty="0">
                <a:latin typeface="Times New Roman" panose="02020603050405020304" pitchFamily="18" charset="0"/>
                <a:cs typeface="Times New Roman" panose="02020603050405020304" pitchFamily="18" charset="0"/>
              </a:rPr>
              <a:t> station.</a:t>
            </a:r>
            <a:endParaRPr lang="ru-RU" sz="2100" dirty="0">
              <a:latin typeface="Times New Roman" panose="02020603050405020304" pitchFamily="18" charset="0"/>
              <a:cs typeface="Times New Roman" panose="02020603050405020304" pitchFamily="18" charset="0"/>
            </a:endParaRPr>
          </a:p>
        </p:txBody>
      </p:sp>
      <p:sp>
        <p:nvSpPr>
          <p:cNvPr id="6" name="AutoShape 2" descr="Файл:Yusif Vazir Chamanzaminli 2.jpg — Википедия"/>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Файл:Yusif Vazir Chamanzaminli 2.jpg — Википедия"/>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AutoShape 6" descr="Файл:Yusif Vazir Chamanzaminli 2.jpg — Википедия"/>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6" y="273474"/>
            <a:ext cx="2815480" cy="2428875"/>
          </a:xfrm>
          <a:prstGeom prst="rect">
            <a:avLst/>
          </a:prstGeom>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273474"/>
            <a:ext cx="3739616" cy="2428875"/>
          </a:xfrm>
          <a:prstGeom prst="rect">
            <a:avLst/>
          </a:prstGeom>
        </p:spPr>
      </p:pic>
    </p:spTree>
    <p:extLst>
      <p:ext uri="{BB962C8B-B14F-4D97-AF65-F5344CB8AC3E}">
        <p14:creationId xmlns:p14="http://schemas.microsoft.com/office/powerpoint/2010/main" val="1837012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3501008"/>
            <a:ext cx="7920880" cy="2215991"/>
          </a:xfrm>
          <a:prstGeom prst="rect">
            <a:avLst/>
          </a:prstGeom>
        </p:spPr>
        <p:txBody>
          <a:bodyPr wrap="square">
            <a:spAutoFit/>
          </a:bodyPr>
          <a:lstStyle/>
          <a:p>
            <a:endParaRPr lang="az-Latn-AZ" dirty="0">
              <a:latin typeface="Times New Roman" panose="02020603050405020304" pitchFamily="18" charset="0"/>
              <a:cs typeface="Times New Roman" panose="02020603050405020304" pitchFamily="18" charset="0"/>
            </a:endParaRPr>
          </a:p>
          <a:p>
            <a:r>
              <a:rPr lang="ru-RU" sz="2400" dirty="0" err="1">
                <a:latin typeface="Times New Roman" panose="02020603050405020304" pitchFamily="18" charset="0"/>
                <a:cs typeface="Times New Roman" panose="02020603050405020304" pitchFamily="18" charset="0"/>
              </a:rPr>
              <a:t>Taghi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Shahbazi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writer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former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rector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ASU, </a:t>
            </a:r>
            <a:r>
              <a:rPr lang="ru-RU" sz="2400" dirty="0" err="1">
                <a:latin typeface="Times New Roman" panose="02020603050405020304" pitchFamily="18" charset="0"/>
                <a:cs typeface="Times New Roman" panose="02020603050405020304" pitchFamily="18" charset="0"/>
              </a:rPr>
              <a:t>was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arrested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July</a:t>
            </a:r>
            <a:r>
              <a:rPr lang="ru-RU" sz="2400" dirty="0">
                <a:latin typeface="Times New Roman" panose="02020603050405020304" pitchFamily="18" charset="0"/>
                <a:cs typeface="Times New Roman" panose="02020603050405020304" pitchFamily="18" charset="0"/>
              </a:rPr>
              <a:t> 1937. </a:t>
            </a:r>
            <a:r>
              <a:rPr lang="ru-RU" sz="2400" dirty="0" err="1">
                <a:latin typeface="Times New Roman" panose="02020603050405020304" pitchFamily="18" charset="0"/>
                <a:cs typeface="Times New Roman" panose="02020603050405020304" pitchFamily="18" charset="0"/>
              </a:rPr>
              <a: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accused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being</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member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counter-revolutionary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nationalist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organization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January</a:t>
            </a:r>
            <a:r>
              <a:rPr lang="ru-RU" sz="2400" dirty="0">
                <a:latin typeface="Times New Roman" panose="02020603050405020304" pitchFamily="18" charset="0"/>
                <a:cs typeface="Times New Roman" panose="02020603050405020304" pitchFamily="18" charset="0"/>
              </a:rPr>
              <a:t> 2, 1938, </a:t>
            </a:r>
            <a:r>
              <a:rPr lang="ru-RU" sz="2400" dirty="0" err="1">
                <a:latin typeface="Times New Roman" panose="02020603050405020304" pitchFamily="18" charset="0"/>
                <a:cs typeface="Times New Roman" panose="02020603050405020304" pitchFamily="18" charset="0"/>
              </a:rPr>
              <a:t>Shahbazi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sentenced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highest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punishment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shot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same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day</a:t>
            </a:r>
            <a:r>
              <a:rPr lang="ru-RU" sz="2400" dirty="0">
                <a:latin typeface="Times New Roman" panose="02020603050405020304" pitchFamily="18" charset="0"/>
                <a:cs typeface="Times New Roman" panose="02020603050405020304" pitchFamily="18" charset="0"/>
              </a:rPr>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210456"/>
            <a:ext cx="2808312" cy="3115508"/>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210456"/>
            <a:ext cx="2984924" cy="3115508"/>
          </a:xfrm>
          <a:prstGeom prst="rect">
            <a:avLst/>
          </a:prstGeom>
        </p:spPr>
      </p:pic>
    </p:spTree>
    <p:extLst>
      <p:ext uri="{BB962C8B-B14F-4D97-AF65-F5344CB8AC3E}">
        <p14:creationId xmlns:p14="http://schemas.microsoft.com/office/powerpoint/2010/main" val="1223715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7"/>
            <a:ext cx="8640960" cy="3108543"/>
          </a:xfrm>
          <a:prstGeom prst="rect">
            <a:avLst/>
          </a:prstGeom>
        </p:spPr>
        <p:txBody>
          <a:bodyPr wrap="square">
            <a:spAutoFit/>
          </a:bodyPr>
          <a:lstStyle/>
          <a:p>
            <a:endParaRPr lang="en-US" sz="2800" b="1" dirty="0">
              <a:latin typeface="Times New Roman" pitchFamily="18" charset="0"/>
              <a:cs typeface="Times New Roman" pitchFamily="18" charset="0"/>
            </a:endParaRPr>
          </a:p>
          <a:p>
            <a:endParaRPr lang="en-US" sz="2400" b="1" dirty="0"/>
          </a:p>
          <a:p>
            <a:endParaRPr lang="en-US" sz="2400" b="1" dirty="0"/>
          </a:p>
          <a:p>
            <a:endParaRPr lang="en-US" sz="2400" b="1" dirty="0"/>
          </a:p>
          <a:p>
            <a:r>
              <a:rPr lang="az-Latn-AZ" sz="2400" b="1" dirty="0">
                <a:solidFill>
                  <a:srgbClr val="0070C0"/>
                </a:solidFill>
              </a:rPr>
              <a:t>    </a:t>
            </a:r>
          </a:p>
          <a:p>
            <a:endParaRPr lang="en-US" sz="2400" b="1" dirty="0"/>
          </a:p>
          <a:p>
            <a:pPr marL="342900" indent="-342900">
              <a:buFontTx/>
              <a:buChar char="-"/>
            </a:pPr>
            <a:endParaRPr lang="en-US" sz="2400" b="1" dirty="0"/>
          </a:p>
          <a:p>
            <a:pPr marL="342900" indent="-342900">
              <a:buFontTx/>
              <a:buChar char="-"/>
            </a:pPr>
            <a:endParaRPr lang="ru-RU" sz="2400" b="1" dirty="0"/>
          </a:p>
        </p:txBody>
      </p:sp>
      <p:sp>
        <p:nvSpPr>
          <p:cNvPr id="4" name="Прямоугольник 3"/>
          <p:cNvSpPr/>
          <p:nvPr/>
        </p:nvSpPr>
        <p:spPr>
          <a:xfrm>
            <a:off x="395536" y="3212976"/>
            <a:ext cx="8496944" cy="3600986"/>
          </a:xfrm>
          <a:prstGeom prst="rect">
            <a:avLst/>
          </a:prstGeom>
        </p:spPr>
        <p:txBody>
          <a:bodyPr wrap="square">
            <a:spAutoFit/>
          </a:bodyPr>
          <a:lstStyle/>
          <a:p>
            <a:pPr algn="just"/>
            <a:r>
              <a:rPr lang="ru-RU" sz="1900" dirty="0" err="1"/>
              <a:t>Oma</a:t>
            </a:r>
            <a:r>
              <a:rPr lang="az-Latn-AZ" sz="1900" dirty="0"/>
              <a:t>r</a:t>
            </a:r>
            <a:r>
              <a:rPr lang="ru-RU" sz="1900" dirty="0"/>
              <a:t> </a:t>
            </a:r>
            <a:r>
              <a:rPr lang="ru-RU" sz="1900" dirty="0" err="1"/>
              <a:t>Faig</a:t>
            </a:r>
            <a:r>
              <a:rPr lang="ru-RU" sz="1900" dirty="0"/>
              <a:t> </a:t>
            </a:r>
            <a:r>
              <a:rPr lang="ru-RU" sz="1900" dirty="0" err="1"/>
              <a:t>Nemanzadeh</a:t>
            </a:r>
            <a:r>
              <a:rPr lang="ru-RU" sz="1900" dirty="0"/>
              <a:t> </a:t>
            </a:r>
            <a:r>
              <a:rPr lang="ru-RU" sz="1900" dirty="0" err="1"/>
              <a:t>was</a:t>
            </a:r>
            <a:r>
              <a:rPr lang="ru-RU" sz="1900" dirty="0"/>
              <a:t> </a:t>
            </a:r>
            <a:r>
              <a:rPr lang="ru-RU" sz="1900" dirty="0" err="1"/>
              <a:t>arrested</a:t>
            </a:r>
            <a:r>
              <a:rPr lang="ru-RU" sz="1900" dirty="0"/>
              <a:t> </a:t>
            </a:r>
            <a:r>
              <a:rPr lang="ru-RU" sz="1900" dirty="0" err="1"/>
              <a:t>in</a:t>
            </a:r>
            <a:r>
              <a:rPr lang="ru-RU" sz="1900" dirty="0"/>
              <a:t> </a:t>
            </a:r>
            <a:r>
              <a:rPr lang="ru-RU" sz="1900" dirty="0" err="1"/>
              <a:t>the</a:t>
            </a:r>
            <a:r>
              <a:rPr lang="ru-RU" sz="1900" dirty="0"/>
              <a:t> </a:t>
            </a:r>
            <a:r>
              <a:rPr lang="ru-RU" sz="1900" dirty="0" err="1"/>
              <a:t>summer</a:t>
            </a:r>
            <a:r>
              <a:rPr lang="ru-RU" sz="1900" dirty="0"/>
              <a:t> </a:t>
            </a:r>
            <a:r>
              <a:rPr lang="ru-RU" sz="1900" dirty="0" err="1"/>
              <a:t>of</a:t>
            </a:r>
            <a:r>
              <a:rPr lang="ru-RU" sz="1900" dirty="0"/>
              <a:t> 1937 </a:t>
            </a:r>
            <a:r>
              <a:rPr lang="ru-RU" sz="1900" dirty="0" err="1"/>
              <a:t>in</a:t>
            </a:r>
            <a:r>
              <a:rPr lang="ru-RU" sz="1900" dirty="0"/>
              <a:t> </a:t>
            </a:r>
            <a:r>
              <a:rPr lang="ru-RU" sz="1900" dirty="0" err="1"/>
              <a:t>Akhalsikhe</a:t>
            </a:r>
            <a:r>
              <a:rPr lang="ru-RU" sz="1900" dirty="0"/>
              <a:t> </a:t>
            </a:r>
            <a:r>
              <a:rPr lang="ru-RU" sz="1900" dirty="0" err="1"/>
              <a:t>in</a:t>
            </a:r>
            <a:r>
              <a:rPr lang="ru-RU" sz="1900" dirty="0"/>
              <a:t> </a:t>
            </a:r>
            <a:r>
              <a:rPr lang="ru-RU" sz="1900" dirty="0" err="1"/>
              <a:t>his</a:t>
            </a:r>
            <a:r>
              <a:rPr lang="ru-RU" sz="1900" dirty="0"/>
              <a:t> </a:t>
            </a:r>
            <a:r>
              <a:rPr lang="ru-RU" sz="1900" dirty="0" err="1"/>
              <a:t>homeland</a:t>
            </a:r>
            <a:r>
              <a:rPr lang="ru-RU" sz="1900" dirty="0"/>
              <a:t>, </a:t>
            </a:r>
            <a:r>
              <a:rPr lang="ru-RU" sz="1900" dirty="0" err="1"/>
              <a:t>on</a:t>
            </a:r>
            <a:r>
              <a:rPr lang="ru-RU" sz="1900" dirty="0"/>
              <a:t> </a:t>
            </a:r>
            <a:r>
              <a:rPr lang="ru-RU" sz="1900" dirty="0" err="1"/>
              <a:t>July</a:t>
            </a:r>
            <a:r>
              <a:rPr lang="ru-RU" sz="1900" dirty="0"/>
              <a:t> 16 </a:t>
            </a:r>
            <a:r>
              <a:rPr lang="ru-RU" sz="1900" dirty="0" err="1"/>
              <a:t>by</a:t>
            </a:r>
            <a:r>
              <a:rPr lang="ru-RU" sz="1900" dirty="0"/>
              <a:t> </a:t>
            </a:r>
            <a:r>
              <a:rPr lang="ru-RU" sz="1900" dirty="0" err="1"/>
              <a:t>the</a:t>
            </a:r>
            <a:r>
              <a:rPr lang="ru-RU" sz="1900" dirty="0"/>
              <a:t> </a:t>
            </a:r>
            <a:r>
              <a:rPr lang="ru-RU" sz="1900" dirty="0" err="1"/>
              <a:t>order</a:t>
            </a:r>
            <a:r>
              <a:rPr lang="ru-RU" sz="1900" dirty="0"/>
              <a:t> </a:t>
            </a:r>
            <a:r>
              <a:rPr lang="ru-RU" sz="1900" dirty="0" err="1"/>
              <a:t>of</a:t>
            </a:r>
            <a:r>
              <a:rPr lang="ru-RU" sz="1900" dirty="0"/>
              <a:t> </a:t>
            </a:r>
            <a:r>
              <a:rPr lang="ru-RU" sz="1900" dirty="0" err="1"/>
              <a:t>district</a:t>
            </a:r>
            <a:r>
              <a:rPr lang="ru-RU" sz="1900" dirty="0"/>
              <a:t> </a:t>
            </a:r>
            <a:r>
              <a:rPr lang="ru-RU" sz="1900" dirty="0" err="1"/>
              <a:t>prosecutor</a:t>
            </a:r>
            <a:r>
              <a:rPr lang="ru-RU" sz="1900" dirty="0"/>
              <a:t> </a:t>
            </a:r>
            <a:r>
              <a:rPr lang="ru-RU" sz="1900" dirty="0" err="1"/>
              <a:t>Odabasyan</a:t>
            </a:r>
            <a:r>
              <a:rPr lang="ru-RU" sz="1900" dirty="0"/>
              <a:t>, </a:t>
            </a:r>
            <a:r>
              <a:rPr lang="ru-RU" sz="1900" dirty="0" err="1"/>
              <a:t>and</a:t>
            </a:r>
            <a:r>
              <a:rPr lang="ru-RU" sz="1900" dirty="0"/>
              <a:t> 3 </a:t>
            </a:r>
            <a:r>
              <a:rPr lang="ru-RU" sz="1900" dirty="0" err="1"/>
              <a:t>months</a:t>
            </a:r>
            <a:r>
              <a:rPr lang="ru-RU" sz="1900" dirty="0"/>
              <a:t> </a:t>
            </a:r>
            <a:r>
              <a:rPr lang="ru-RU" sz="1900" dirty="0" err="1"/>
              <a:t>later</a:t>
            </a:r>
            <a:r>
              <a:rPr lang="ru-RU" sz="1900" dirty="0"/>
              <a:t>, </a:t>
            </a:r>
            <a:r>
              <a:rPr lang="ru-RU" sz="1900" dirty="0" err="1"/>
              <a:t>on</a:t>
            </a:r>
            <a:r>
              <a:rPr lang="ru-RU" sz="1900" dirty="0"/>
              <a:t> </a:t>
            </a:r>
            <a:r>
              <a:rPr lang="ru-RU" sz="1900" dirty="0" err="1"/>
              <a:t>October</a:t>
            </a:r>
            <a:r>
              <a:rPr lang="ru-RU" sz="1900" dirty="0"/>
              <a:t> 10, </a:t>
            </a:r>
            <a:r>
              <a:rPr lang="ru-RU" sz="1900" dirty="0" err="1"/>
              <a:t>he</a:t>
            </a:r>
            <a:r>
              <a:rPr lang="ru-RU" sz="1900" dirty="0"/>
              <a:t> </a:t>
            </a:r>
            <a:r>
              <a:rPr lang="ru-RU" sz="1900" dirty="0" err="1"/>
              <a:t>was</a:t>
            </a:r>
            <a:r>
              <a:rPr lang="ru-RU" sz="1900" dirty="0"/>
              <a:t> </a:t>
            </a:r>
            <a:r>
              <a:rPr lang="ru-RU" sz="1900" dirty="0" err="1"/>
              <a:t>shot</a:t>
            </a:r>
            <a:r>
              <a:rPr lang="ru-RU" sz="1900" dirty="0"/>
              <a:t> </a:t>
            </a:r>
            <a:r>
              <a:rPr lang="ru-RU" sz="1900" dirty="0" err="1"/>
              <a:t>by</a:t>
            </a:r>
            <a:r>
              <a:rPr lang="ru-RU" sz="1900" dirty="0"/>
              <a:t> </a:t>
            </a:r>
            <a:r>
              <a:rPr lang="ru-RU" sz="1900" dirty="0" err="1"/>
              <a:t>the</a:t>
            </a:r>
            <a:r>
              <a:rPr lang="ru-RU" sz="1900" dirty="0"/>
              <a:t> </a:t>
            </a:r>
            <a:r>
              <a:rPr lang="ru-RU" sz="1900" dirty="0" err="1"/>
              <a:t>decision</a:t>
            </a:r>
            <a:r>
              <a:rPr lang="ru-RU" sz="1900" dirty="0"/>
              <a:t> </a:t>
            </a:r>
            <a:r>
              <a:rPr lang="ru-RU" sz="1900" dirty="0" err="1"/>
              <a:t>of</a:t>
            </a:r>
            <a:r>
              <a:rPr lang="ru-RU" sz="1900" dirty="0"/>
              <a:t> </a:t>
            </a:r>
            <a:r>
              <a:rPr lang="ru-RU" sz="1900" dirty="0" err="1"/>
              <a:t>the</a:t>
            </a:r>
            <a:r>
              <a:rPr lang="ru-RU" sz="1900" dirty="0"/>
              <a:t> "</a:t>
            </a:r>
            <a:r>
              <a:rPr lang="ru-RU" sz="1900" dirty="0" err="1"/>
              <a:t>Trio</a:t>
            </a:r>
            <a:r>
              <a:rPr lang="ru-RU" sz="1900" dirty="0"/>
              <a:t>" </a:t>
            </a:r>
            <a:r>
              <a:rPr lang="ru-RU" sz="1900" dirty="0" err="1"/>
              <a:t>under</a:t>
            </a:r>
            <a:r>
              <a:rPr lang="ru-RU" sz="1900" dirty="0"/>
              <a:t> </a:t>
            </a:r>
            <a:r>
              <a:rPr lang="ru-RU" sz="1900" dirty="0" err="1"/>
              <a:t>the</a:t>
            </a:r>
            <a:r>
              <a:rPr lang="ru-RU" sz="1900" dirty="0"/>
              <a:t> </a:t>
            </a:r>
            <a:r>
              <a:rPr lang="ru-RU" sz="1900" dirty="0" err="1"/>
              <a:t>People's</a:t>
            </a:r>
            <a:r>
              <a:rPr lang="ru-RU" sz="1900" dirty="0"/>
              <a:t> </a:t>
            </a:r>
            <a:r>
              <a:rPr lang="ru-RU" sz="1900" dirty="0" err="1"/>
              <a:t>Commissariat</a:t>
            </a:r>
            <a:r>
              <a:rPr lang="ru-RU" sz="1900" dirty="0"/>
              <a:t> </a:t>
            </a:r>
            <a:r>
              <a:rPr lang="ru-RU" sz="1900" dirty="0" err="1"/>
              <a:t>of</a:t>
            </a:r>
            <a:r>
              <a:rPr lang="ru-RU" sz="1900" dirty="0"/>
              <a:t> </a:t>
            </a:r>
            <a:r>
              <a:rPr lang="ru-RU" sz="1900" dirty="0" err="1"/>
              <a:t>Internal</a:t>
            </a:r>
            <a:r>
              <a:rPr lang="ru-RU" sz="1900" dirty="0"/>
              <a:t> </a:t>
            </a:r>
            <a:r>
              <a:rPr lang="ru-RU" sz="1900" dirty="0" err="1"/>
              <a:t>Affairs</a:t>
            </a:r>
            <a:r>
              <a:rPr lang="ru-RU" sz="1900" dirty="0"/>
              <a:t> </a:t>
            </a:r>
            <a:r>
              <a:rPr lang="ru-RU" sz="1900" dirty="0" err="1"/>
              <a:t>of</a:t>
            </a:r>
            <a:r>
              <a:rPr lang="ru-RU" sz="1900" dirty="0"/>
              <a:t> </a:t>
            </a:r>
            <a:r>
              <a:rPr lang="ru-RU" sz="1900" dirty="0" err="1"/>
              <a:t>the</a:t>
            </a:r>
            <a:r>
              <a:rPr lang="ru-RU" sz="1900" dirty="0"/>
              <a:t> </a:t>
            </a:r>
            <a:r>
              <a:rPr lang="ru-RU" sz="1900" dirty="0" err="1"/>
              <a:t>Georgian</a:t>
            </a:r>
            <a:r>
              <a:rPr lang="ru-RU" sz="1900" dirty="0"/>
              <a:t> SSR. </a:t>
            </a:r>
            <a:r>
              <a:rPr lang="ru-RU" sz="1900" dirty="0" err="1"/>
              <a:t>In</a:t>
            </a:r>
            <a:r>
              <a:rPr lang="ru-RU" sz="1900" dirty="0"/>
              <a:t> 1958, </a:t>
            </a:r>
            <a:r>
              <a:rPr lang="ru-RU" sz="1900" dirty="0" err="1"/>
              <a:t>the</a:t>
            </a:r>
            <a:r>
              <a:rPr lang="ru-RU" sz="1900" dirty="0"/>
              <a:t> </a:t>
            </a:r>
            <a:r>
              <a:rPr lang="ru-RU" sz="1900" dirty="0" err="1"/>
              <a:t>Supreme</a:t>
            </a:r>
            <a:r>
              <a:rPr lang="ru-RU" sz="1900" dirty="0"/>
              <a:t> </a:t>
            </a:r>
            <a:r>
              <a:rPr lang="ru-RU" sz="1900" dirty="0" err="1"/>
              <a:t>Court</a:t>
            </a:r>
            <a:r>
              <a:rPr lang="ru-RU" sz="1900" dirty="0"/>
              <a:t> </a:t>
            </a:r>
            <a:r>
              <a:rPr lang="ru-RU" sz="1900" dirty="0" err="1"/>
              <a:t>of</a:t>
            </a:r>
            <a:r>
              <a:rPr lang="ru-RU" sz="1900" dirty="0"/>
              <a:t> </a:t>
            </a:r>
            <a:r>
              <a:rPr lang="ru-RU" sz="1900" dirty="0" err="1"/>
              <a:t>the</a:t>
            </a:r>
            <a:r>
              <a:rPr lang="ru-RU" sz="1900" dirty="0"/>
              <a:t> </a:t>
            </a:r>
            <a:r>
              <a:rPr lang="ru-RU" sz="1900" dirty="0" err="1"/>
              <a:t>Georgian</a:t>
            </a:r>
            <a:r>
              <a:rPr lang="ru-RU" sz="1900" dirty="0"/>
              <a:t> SSR </a:t>
            </a:r>
            <a:r>
              <a:rPr lang="ru-RU" sz="1900" dirty="0" err="1"/>
              <a:t>acquitted</a:t>
            </a:r>
            <a:r>
              <a:rPr lang="ru-RU" sz="1900" dirty="0"/>
              <a:t> </a:t>
            </a:r>
            <a:r>
              <a:rPr lang="ru-RU" sz="1900" dirty="0" err="1"/>
              <a:t>him</a:t>
            </a:r>
            <a:r>
              <a:rPr lang="ru-RU" sz="1900" dirty="0"/>
              <a:t>. </a:t>
            </a:r>
            <a:r>
              <a:rPr lang="ru-RU" sz="1900" dirty="0" err="1"/>
              <a:t>The</a:t>
            </a:r>
            <a:r>
              <a:rPr lang="ru-RU" sz="1900" dirty="0"/>
              <a:t> </a:t>
            </a:r>
            <a:r>
              <a:rPr lang="ru-RU" sz="1900" dirty="0" err="1"/>
              <a:t>study</a:t>
            </a:r>
            <a:r>
              <a:rPr lang="ru-RU" sz="1900" dirty="0"/>
              <a:t> </a:t>
            </a:r>
            <a:r>
              <a:rPr lang="ru-RU" sz="1900" dirty="0" err="1"/>
              <a:t>of</a:t>
            </a:r>
            <a:r>
              <a:rPr lang="ru-RU" sz="1900" dirty="0"/>
              <a:t> </a:t>
            </a:r>
            <a:r>
              <a:rPr lang="ru-RU" sz="1900" dirty="0" err="1"/>
              <a:t>Omar</a:t>
            </a:r>
            <a:r>
              <a:rPr lang="ru-RU" sz="1900" dirty="0"/>
              <a:t> </a:t>
            </a:r>
            <a:r>
              <a:rPr lang="ru-RU" sz="1900" dirty="0" err="1"/>
              <a:t>Faig's</a:t>
            </a:r>
            <a:r>
              <a:rPr lang="ru-RU" sz="1900" dirty="0"/>
              <a:t> </a:t>
            </a:r>
            <a:r>
              <a:rPr lang="ru-RU" sz="1900" dirty="0" err="1"/>
              <a:t>life</a:t>
            </a:r>
            <a:r>
              <a:rPr lang="ru-RU" sz="1900" dirty="0"/>
              <a:t> </a:t>
            </a:r>
            <a:r>
              <a:rPr lang="ru-RU" sz="1900" dirty="0" err="1"/>
              <a:t>and</a:t>
            </a:r>
            <a:r>
              <a:rPr lang="ru-RU" sz="1900" dirty="0"/>
              <a:t> </a:t>
            </a:r>
            <a:r>
              <a:rPr lang="ru-RU" sz="1900" dirty="0" err="1"/>
              <a:t>the</a:t>
            </a:r>
            <a:r>
              <a:rPr lang="ru-RU" sz="1900" dirty="0"/>
              <a:t> </a:t>
            </a:r>
            <a:r>
              <a:rPr lang="ru-RU" sz="1900" dirty="0" err="1"/>
              <a:t>collection</a:t>
            </a:r>
            <a:r>
              <a:rPr lang="ru-RU" sz="1900" dirty="0"/>
              <a:t> </a:t>
            </a:r>
            <a:r>
              <a:rPr lang="ru-RU" sz="1900" dirty="0" err="1"/>
              <a:t>and</a:t>
            </a:r>
            <a:r>
              <a:rPr lang="ru-RU" sz="1900" dirty="0"/>
              <a:t> </a:t>
            </a:r>
            <a:r>
              <a:rPr lang="ru-RU" sz="1900" dirty="0" err="1"/>
              <a:t>publication</a:t>
            </a:r>
            <a:r>
              <a:rPr lang="ru-RU" sz="1900" dirty="0"/>
              <a:t> </a:t>
            </a:r>
            <a:r>
              <a:rPr lang="ru-RU" sz="1900" dirty="0" err="1"/>
              <a:t>of</a:t>
            </a:r>
            <a:r>
              <a:rPr lang="ru-RU" sz="1900" dirty="0"/>
              <a:t> </a:t>
            </a:r>
            <a:r>
              <a:rPr lang="ru-RU" sz="1900" dirty="0" err="1"/>
              <a:t>his</a:t>
            </a:r>
            <a:r>
              <a:rPr lang="ru-RU" sz="1900" dirty="0"/>
              <a:t> </a:t>
            </a:r>
            <a:r>
              <a:rPr lang="ru-RU" sz="1900" dirty="0" err="1"/>
              <a:t>rich</a:t>
            </a:r>
            <a:r>
              <a:rPr lang="ru-RU" sz="1900" dirty="0"/>
              <a:t> </a:t>
            </a:r>
            <a:r>
              <a:rPr lang="ru-RU" sz="1900" dirty="0" err="1"/>
              <a:t>collection</a:t>
            </a:r>
            <a:r>
              <a:rPr lang="ru-RU" sz="1900" dirty="0"/>
              <a:t> </a:t>
            </a:r>
            <a:r>
              <a:rPr lang="ru-RU" sz="1900" dirty="0" err="1"/>
              <a:t>began</a:t>
            </a:r>
            <a:r>
              <a:rPr lang="ru-RU" sz="1900" dirty="0"/>
              <a:t> </a:t>
            </a:r>
            <a:r>
              <a:rPr lang="ru-RU" sz="1900" dirty="0" err="1"/>
              <a:t>only</a:t>
            </a:r>
            <a:r>
              <a:rPr lang="ru-RU" sz="1900" dirty="0"/>
              <a:t> </a:t>
            </a:r>
            <a:r>
              <a:rPr lang="ru-RU" sz="1900" dirty="0" err="1"/>
              <a:t>after</a:t>
            </a:r>
            <a:r>
              <a:rPr lang="ru-RU" sz="1900" dirty="0"/>
              <a:t> </a:t>
            </a:r>
            <a:r>
              <a:rPr lang="ru-RU" sz="1900" dirty="0" err="1"/>
              <a:t>the</a:t>
            </a:r>
            <a:r>
              <a:rPr lang="ru-RU" sz="1900" dirty="0"/>
              <a:t> mid-1980s.</a:t>
            </a:r>
            <a:endParaRPr lang="az-Latn-AZ" sz="1900" dirty="0"/>
          </a:p>
          <a:p>
            <a:pPr algn="just"/>
            <a:r>
              <a:rPr lang="en-US" sz="1900" dirty="0"/>
              <a:t>Omer </a:t>
            </a:r>
            <a:r>
              <a:rPr lang="en-US" sz="1900" dirty="0" err="1"/>
              <a:t>Faig</a:t>
            </a:r>
            <a:r>
              <a:rPr lang="en-US" sz="1900" dirty="0"/>
              <a:t> </a:t>
            </a:r>
            <a:r>
              <a:rPr lang="en-US" sz="1900" dirty="0" err="1"/>
              <a:t>Lömen</a:t>
            </a:r>
            <a:r>
              <a:rPr lang="en-US" sz="1900" dirty="0"/>
              <a:t> </a:t>
            </a:r>
            <a:r>
              <a:rPr lang="en-US" sz="1900" dirty="0" err="1"/>
              <a:t>oghlu</a:t>
            </a:r>
            <a:r>
              <a:rPr lang="en-US" sz="1900" dirty="0"/>
              <a:t> </a:t>
            </a:r>
            <a:r>
              <a:rPr lang="en-US" sz="1900" dirty="0" err="1"/>
              <a:t>Nemanzade</a:t>
            </a:r>
            <a:r>
              <a:rPr lang="en-US" sz="1900" dirty="0"/>
              <a:t> was born on December 24, 1872 in </a:t>
            </a:r>
            <a:r>
              <a:rPr lang="en-US" sz="1900" dirty="0" err="1"/>
              <a:t>Azgur</a:t>
            </a:r>
            <a:r>
              <a:rPr lang="en-US" sz="1900" dirty="0"/>
              <a:t> village, </a:t>
            </a:r>
            <a:r>
              <a:rPr lang="en-US" sz="1900" dirty="0" err="1"/>
              <a:t>Akhalsikh</a:t>
            </a:r>
            <a:r>
              <a:rPr lang="en-US" sz="1900" dirty="0"/>
              <a:t> district, Tiflis governorate. Azerbaijani writer, social and political figure, </a:t>
            </a:r>
            <a:r>
              <a:rPr lang="en-US" sz="1900" dirty="0" err="1"/>
              <a:t>Molla</a:t>
            </a:r>
            <a:r>
              <a:rPr lang="en-US" sz="1900" dirty="0"/>
              <a:t> </a:t>
            </a:r>
            <a:r>
              <a:rPr lang="en-US" sz="1900" dirty="0" err="1"/>
              <a:t>Nasreddin</a:t>
            </a:r>
            <a:r>
              <a:rPr lang="en-US" sz="1900" dirty="0"/>
              <a:t>, publicist, pedagogue, owner of "</a:t>
            </a:r>
            <a:r>
              <a:rPr lang="en-US" sz="1900" dirty="0" err="1"/>
              <a:t>Geyrat</a:t>
            </a:r>
            <a:r>
              <a:rPr lang="en-US" sz="1900" dirty="0"/>
              <a:t>" printing house and co-founder of "</a:t>
            </a:r>
            <a:r>
              <a:rPr lang="en-US" sz="1900" dirty="0" err="1"/>
              <a:t>Molla</a:t>
            </a:r>
            <a:r>
              <a:rPr lang="en-US" sz="1900" dirty="0"/>
              <a:t> </a:t>
            </a:r>
            <a:r>
              <a:rPr lang="en-US" sz="1900" dirty="0" err="1"/>
              <a:t>Nasreddin</a:t>
            </a:r>
            <a:r>
              <a:rPr lang="en-US" sz="1900" dirty="0"/>
              <a:t>" magazine, member of the Provisional Revolutionary Committee of the Georgian SSR and the 1st Chairman of the Council on Muslim Affairs of the Georgian SSR</a:t>
            </a:r>
            <a:endParaRPr lang="ru-RU" sz="1900"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60647"/>
            <a:ext cx="3240360" cy="2952329"/>
          </a:xfrm>
          <a:prstGeom prst="rect">
            <a:avLst/>
          </a:prstGeom>
        </p:spPr>
      </p:pic>
    </p:spTree>
    <p:extLst>
      <p:ext uri="{BB962C8B-B14F-4D97-AF65-F5344CB8AC3E}">
        <p14:creationId xmlns:p14="http://schemas.microsoft.com/office/powerpoint/2010/main" val="1606043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568952" cy="6552728"/>
          </a:xfrm>
        </p:spPr>
        <p:style>
          <a:lnRef idx="1">
            <a:schemeClr val="accent1"/>
          </a:lnRef>
          <a:fillRef idx="2">
            <a:schemeClr val="accent1"/>
          </a:fillRef>
          <a:effectRef idx="1">
            <a:schemeClr val="accent1"/>
          </a:effectRef>
          <a:fontRef idx="minor">
            <a:schemeClr val="dk1"/>
          </a:fontRef>
        </p:style>
        <p:txBody>
          <a:bodyPr>
            <a:normAutofit/>
          </a:bodyPr>
          <a:lstStyle/>
          <a:p>
            <a:pPr algn="just">
              <a:buNone/>
            </a:pPr>
            <a:r>
              <a:rPr lang="en-US" sz="2400" dirty="0">
                <a:solidFill>
                  <a:srgbClr val="0070C0"/>
                </a:solidFill>
                <a:latin typeface="Times New Roman" pitchFamily="18" charset="0"/>
                <a:cs typeface="Times New Roman" pitchFamily="18" charset="0"/>
              </a:rPr>
              <a:t>Starting from early years of governance of Bolsheviks in Azerbaijan  from 1920 thousands peoples was shot dead by NKVD (former DTK) commissars. There was not any court for investigation was a accused person guilty or not. They shat dead former member of ADR government, </a:t>
            </a:r>
            <a:r>
              <a:rPr lang="en-US" sz="2400" dirty="0" err="1">
                <a:solidFill>
                  <a:srgbClr val="0070C0"/>
                </a:solidFill>
                <a:latin typeface="Times New Roman" pitchFamily="18" charset="0"/>
                <a:cs typeface="Times New Roman" pitchFamily="18" charset="0"/>
              </a:rPr>
              <a:t>beys</a:t>
            </a:r>
            <a:r>
              <a:rPr lang="en-US" sz="2400" dirty="0">
                <a:solidFill>
                  <a:srgbClr val="0070C0"/>
                </a:solidFill>
                <a:latin typeface="Times New Roman" pitchFamily="18" charset="0"/>
                <a:cs typeface="Times New Roman" pitchFamily="18" charset="0"/>
              </a:rPr>
              <a:t>, rich persons only persons who have 10-20 cows, horses. In some cases prosecution lasts 3-5 minutes and accused person was shot dead. In this years a lot of prominent Azerbaijani intellectuals, ADR government members mainly suffered from repression. Some of them were shot dead and some exiled and others find opportunity to leave Azerbaijan forever. </a:t>
            </a:r>
          </a:p>
          <a:p>
            <a:pPr algn="just">
              <a:buNone/>
            </a:pPr>
            <a:r>
              <a:rPr lang="en-US" sz="2400" dirty="0">
                <a:solidFill>
                  <a:srgbClr val="0070C0"/>
                </a:solidFill>
                <a:latin typeface="Times New Roman" pitchFamily="18" charset="0"/>
                <a:cs typeface="Times New Roman" pitchFamily="18" charset="0"/>
              </a:rPr>
              <a:t>Also hundreds peoples from Azerbaijan was exiled to Kazakhstan or Siberia with no permission to </a:t>
            </a:r>
            <a:r>
              <a:rPr lang="en-US" sz="2400" dirty="0" err="1">
                <a:solidFill>
                  <a:srgbClr val="0070C0"/>
                </a:solidFill>
                <a:latin typeface="Times New Roman" pitchFamily="18" charset="0"/>
                <a:cs typeface="Times New Roman" pitchFamily="18" charset="0"/>
              </a:rPr>
              <a:t>returm</a:t>
            </a:r>
            <a:r>
              <a:rPr lang="en-US" sz="2400" dirty="0">
                <a:solidFill>
                  <a:srgbClr val="0070C0"/>
                </a:solidFill>
                <a:latin typeface="Times New Roman" pitchFamily="18" charset="0"/>
                <a:cs typeface="Times New Roman" pitchFamily="18" charset="0"/>
              </a:rPr>
              <a:t> back. They could not return to their homeland because  </a:t>
            </a:r>
            <a:r>
              <a:rPr lang="en-US" sz="2400" dirty="0" err="1">
                <a:solidFill>
                  <a:srgbClr val="0070C0"/>
                </a:solidFill>
                <a:latin typeface="Times New Roman" pitchFamily="18" charset="0"/>
                <a:cs typeface="Times New Roman" pitchFamily="18" charset="0"/>
              </a:rPr>
              <a:t>Bolsheviks’s</a:t>
            </a:r>
            <a:r>
              <a:rPr lang="en-US" sz="2400" dirty="0">
                <a:solidFill>
                  <a:srgbClr val="0070C0"/>
                </a:solidFill>
                <a:latin typeface="Times New Roman" pitchFamily="18" charset="0"/>
                <a:cs typeface="Times New Roman" pitchFamily="18" charset="0"/>
              </a:rPr>
              <a:t> court did not allowed to return back  who coming back was jailed for 15-20 years. Families of accused persons also suffered from repressions and they also was exiled to mainly to Kazakhstan.  </a:t>
            </a:r>
          </a:p>
          <a:p>
            <a:pPr algn="just">
              <a:buNone/>
            </a:pPr>
            <a:endParaRPr lang="en-US" sz="2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268674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476672"/>
            <a:ext cx="8496944" cy="1569660"/>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general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time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almost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half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members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Union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Writers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Azerbaijan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subjected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repression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Among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Sultan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Majid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Ganiyev</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Mammad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Kazim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Alakbarli</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Said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Huseyn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others</a:t>
            </a:r>
            <a:r>
              <a:rPr lang="az-Latn-AZ"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431" y="2049226"/>
            <a:ext cx="2471196" cy="2613854"/>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1889" y="2047779"/>
            <a:ext cx="4029779" cy="2616748"/>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4028" y="4663080"/>
            <a:ext cx="2386084" cy="2114550"/>
          </a:xfrm>
          <a:prstGeom prst="rect">
            <a:avLst/>
          </a:prstGeom>
        </p:spPr>
      </p:pic>
    </p:spTree>
    <p:extLst>
      <p:ext uri="{BB962C8B-B14F-4D97-AF65-F5344CB8AC3E}">
        <p14:creationId xmlns:p14="http://schemas.microsoft.com/office/powerpoint/2010/main" val="1872040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0" descr="ÐÐ°ÑÑÐ¸Ð½ÐºÐ¸ Ð¿Ð¾ Ð·Ð°Ð¿ÑÐ¾ÑÑ Creative Comm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12" descr="ÐÐ°ÑÑÐ¸Ð½ÐºÐ¸ Ð¿Ð¾ Ð·Ð°Ð¿ÑÐ¾ÑÑ Creative Comm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14" descr="ÐÐ°ÑÑÐ¸Ð½ÐºÐ¸ Ð¿Ð¾ Ð·Ð°Ð¿ÑÐ¾ÑÑ Creative Comm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460375" y="3429000"/>
            <a:ext cx="8360097" cy="3447098"/>
          </a:xfrm>
          <a:prstGeom prst="rect">
            <a:avLst/>
          </a:prstGeom>
        </p:spPr>
        <p:txBody>
          <a:bodyPr wrap="square">
            <a:spAutoFit/>
          </a:bodyPr>
          <a:lstStyle/>
          <a:p>
            <a:pPr algn="just"/>
            <a:endParaRPr lang="en-US" sz="2000" dirty="0">
              <a:latin typeface="Times New Roman" panose="02020603050405020304" pitchFamily="18" charset="0"/>
              <a:cs typeface="Times New Roman" panose="02020603050405020304" pitchFamily="18" charset="0"/>
            </a:endParaRPr>
          </a:p>
          <a:p>
            <a:pPr algn="just"/>
            <a:r>
              <a:rPr lang="ru-RU" sz="2200" dirty="0" err="1">
                <a:latin typeface="Times New Roman" panose="02020603050405020304" pitchFamily="18" charset="0"/>
                <a:cs typeface="Times New Roman" panose="02020603050405020304" pitchFamily="18" charset="0"/>
              </a:rPr>
              <a:t>Poet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translator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member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AYB, </a:t>
            </a:r>
            <a:r>
              <a:rPr lang="ru-RU" sz="2200" dirty="0" err="1">
                <a:latin typeface="Times New Roman" panose="02020603050405020304" pitchFamily="18" charset="0"/>
                <a:cs typeface="Times New Roman" panose="02020603050405020304" pitchFamily="18" charset="0"/>
              </a:rPr>
              <a:t>professor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Ahmet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Javad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author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words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Azerbaijani</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national</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anthem</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After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establishment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Soviet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government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head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Department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Public</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Education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Guba</a:t>
            </a:r>
            <a:r>
              <a:rPr lang="ru-RU" sz="2200" dirty="0">
                <a:latin typeface="Times New Roman" panose="02020603050405020304" pitchFamily="18" charset="0"/>
                <a:cs typeface="Times New Roman" panose="02020603050405020304" pitchFamily="18" charset="0"/>
              </a:rPr>
              <a:t> (1920–1922), a </a:t>
            </a:r>
            <a:r>
              <a:rPr lang="ru-RU" sz="2200" dirty="0" err="1">
                <a:latin typeface="Times New Roman" panose="02020603050405020304" pitchFamily="18" charset="0"/>
                <a:cs typeface="Times New Roman" panose="02020603050405020304" pitchFamily="18" charset="0"/>
              </a:rPr>
              <a:t>teacher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associate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professor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head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department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Azerbaijani</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and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Russian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languages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Agricultural</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Institute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Ganja</a:t>
            </a:r>
            <a:r>
              <a:rPr lang="ru-RU" sz="2200" dirty="0">
                <a:latin typeface="Times New Roman" panose="02020603050405020304" pitchFamily="18" charset="0"/>
                <a:cs typeface="Times New Roman" panose="02020603050405020304" pitchFamily="18" charset="0"/>
              </a:rPr>
              <a:t> (1930–1933), </a:t>
            </a:r>
            <a:r>
              <a:rPr lang="ru-RU" sz="2200" dirty="0" err="1">
                <a:latin typeface="Times New Roman" panose="02020603050405020304" pitchFamily="18" charset="0"/>
                <a:cs typeface="Times New Roman" panose="02020603050405020304" pitchFamily="18" charset="0"/>
              </a:rPr>
              <a:t>editor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translation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department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Azerbaijan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State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Publishing</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House</a:t>
            </a:r>
            <a:r>
              <a:rPr lang="ru-RU" sz="2200" dirty="0">
                <a:latin typeface="Times New Roman" panose="02020603050405020304" pitchFamily="18" charset="0"/>
                <a:cs typeface="Times New Roman" panose="02020603050405020304" pitchFamily="18" charset="0"/>
              </a:rPr>
              <a:t> (1934), "</a:t>
            </a:r>
            <a:r>
              <a:rPr lang="ru-RU" sz="2200" dirty="0" err="1">
                <a:latin typeface="Times New Roman" panose="02020603050405020304" pitchFamily="18" charset="0"/>
                <a:cs typeface="Times New Roman" panose="02020603050405020304" pitchFamily="18" charset="0"/>
              </a:rPr>
              <a:t>Azerbaijanfilm</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worked</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different</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places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as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the</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director</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of</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documentary</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films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department</a:t>
            </a:r>
            <a:r>
              <a:rPr lang="ru-RU" sz="2200" dirty="0">
                <a:latin typeface="Times New Roman" panose="02020603050405020304" pitchFamily="18" charset="0"/>
                <a:cs typeface="Times New Roman" panose="02020603050405020304" pitchFamily="18" charset="0"/>
              </a:rPr>
              <a:t> (1935-1936) </a:t>
            </a:r>
            <a:r>
              <a:rPr lang="ru-RU" sz="2200" dirty="0" err="1">
                <a:latin typeface="Times New Roman" panose="02020603050405020304" pitchFamily="18" charset="0"/>
                <a:cs typeface="Times New Roman" panose="02020603050405020304" pitchFamily="18" charset="0"/>
              </a:rPr>
              <a:t>in</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his</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studio</a:t>
            </a:r>
            <a:r>
              <a:rPr lang="ru-RU" sz="2200" dirty="0">
                <a:latin typeface="Times New Roman" panose="02020603050405020304" pitchFamily="18" charset="0"/>
                <a:cs typeface="Times New Roman" panose="02020603050405020304" pitchFamily="18" charset="0"/>
              </a:rPr>
              <a:t>.</a:t>
            </a: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375" y="92522"/>
            <a:ext cx="3620306" cy="3480494"/>
          </a:xfrm>
          <a:prstGeom prst="rect">
            <a:avLst/>
          </a:prstGeom>
        </p:spPr>
      </p:pic>
      <p:pic>
        <p:nvPicPr>
          <p:cNvPr id="9" name="Рисунок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92522"/>
            <a:ext cx="4032448" cy="3480494"/>
          </a:xfrm>
          <a:prstGeom prst="rect">
            <a:avLst/>
          </a:prstGeom>
        </p:spPr>
      </p:pic>
    </p:spTree>
    <p:extLst>
      <p:ext uri="{BB962C8B-B14F-4D97-AF65-F5344CB8AC3E}">
        <p14:creationId xmlns:p14="http://schemas.microsoft.com/office/powerpoint/2010/main" val="3667500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260648"/>
            <a:ext cx="8496944" cy="6555641"/>
          </a:xfrm>
          <a:prstGeom prst="rect">
            <a:avLst/>
          </a:prstGeom>
        </p:spPr>
        <p:txBody>
          <a:bodyPr wrap="square">
            <a:spAutoFit/>
          </a:bodyPr>
          <a:lstStyle/>
          <a:p>
            <a:pPr algn="just"/>
            <a:r>
              <a:rPr lang="ru-RU" sz="2100" dirty="0" err="1">
                <a:latin typeface="Times New Roman" panose="02020603050405020304" pitchFamily="18" charset="0"/>
                <a:cs typeface="Times New Roman" panose="02020603050405020304" pitchFamily="18" charset="0"/>
              </a:rPr>
              <a:t>For</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some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time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was</a:t>
            </a:r>
            <a:r>
              <a:rPr lang="ru-RU" sz="2100" dirty="0">
                <a:latin typeface="Times New Roman" panose="02020603050405020304" pitchFamily="18" charset="0"/>
                <a:cs typeface="Times New Roman" panose="02020603050405020304" pitchFamily="18" charset="0"/>
              </a:rPr>
              <a:t> a </a:t>
            </a:r>
            <a:r>
              <a:rPr lang="ru-RU" sz="2100" dirty="0" err="1">
                <a:latin typeface="Times New Roman" panose="02020603050405020304" pitchFamily="18" charset="0"/>
                <a:cs typeface="Times New Roman" panose="02020603050405020304" pitchFamily="18" charset="0"/>
              </a:rPr>
              <a:t>member</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Musavat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party</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and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even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in</a:t>
            </a:r>
            <a:r>
              <a:rPr lang="ru-RU" sz="2100" dirty="0">
                <a:latin typeface="Times New Roman" panose="02020603050405020304" pitchFamily="18" charset="0"/>
                <a:cs typeface="Times New Roman" panose="02020603050405020304" pitchFamily="18" charset="0"/>
              </a:rPr>
              <a:t> 1923 </a:t>
            </a:r>
            <a:r>
              <a:rPr lang="ru-RU" sz="2100" dirty="0" err="1">
                <a:latin typeface="Times New Roman" panose="02020603050405020304" pitchFamily="18" charset="0"/>
                <a:cs typeface="Times New Roman" panose="02020603050405020304" pitchFamily="18" charset="0"/>
              </a:rPr>
              <a: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arrested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charges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secret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activity</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against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state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and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having</a:t>
            </a:r>
            <a:r>
              <a:rPr lang="ru-RU" sz="2100" dirty="0">
                <a:latin typeface="Times New Roman" panose="02020603050405020304" pitchFamily="18" charset="0"/>
                <a:cs typeface="Times New Roman" panose="02020603050405020304" pitchFamily="18" charset="0"/>
              </a:rPr>
              <a:t> a </a:t>
            </a:r>
            <a:r>
              <a:rPr lang="ru-RU" sz="2100" dirty="0" err="1">
                <a:latin typeface="Times New Roman" panose="02020603050405020304" pitchFamily="18" charset="0"/>
                <a:cs typeface="Times New Roman" panose="02020603050405020304" pitchFamily="18" charset="0"/>
              </a:rPr>
              <a:t>special</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role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in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escape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Mirzabala</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Mammadzadeh</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one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leaders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Musavat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party</a:t>
            </a:r>
            <a:r>
              <a:rPr lang="az-Latn-AZ" sz="2100"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1925,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poem</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Sky-Lake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written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by</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A.Javad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labeled</a:t>
            </a:r>
            <a:r>
              <a:rPr lang="ru-RU" sz="2100" dirty="0">
                <a:latin typeface="Times New Roman" panose="02020603050405020304" pitchFamily="18" charset="0"/>
                <a:cs typeface="Times New Roman" panose="02020603050405020304" pitchFamily="18" charset="0"/>
              </a:rPr>
              <a:t> a </a:t>
            </a:r>
            <a:r>
              <a:rPr lang="ru-RU" sz="2100" dirty="0" err="1">
                <a:latin typeface="Times New Roman" panose="02020603050405020304" pitchFamily="18" charset="0"/>
                <a:cs typeface="Times New Roman" panose="02020603050405020304" pitchFamily="18" charset="0"/>
              </a:rPr>
              <a:t>counter-revolutionary</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poem</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by</a:t>
            </a:r>
            <a:r>
              <a:rPr lang="ru-RU" sz="2100" dirty="0">
                <a:latin typeface="Times New Roman" panose="02020603050405020304" pitchFamily="18" charset="0"/>
                <a:cs typeface="Times New Roman" panose="02020603050405020304" pitchFamily="18" charset="0"/>
              </a:rPr>
              <a:t> a </a:t>
            </a:r>
            <a:r>
              <a:rPr lang="ru-RU" sz="2100" dirty="0" err="1">
                <a:latin typeface="Times New Roman" panose="02020603050405020304" pitchFamily="18" charset="0"/>
                <a:cs typeface="Times New Roman" panose="02020603050405020304" pitchFamily="18" charset="0"/>
              </a:rPr>
              <a:t>group</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of</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colleagues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and</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the</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poet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was</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put</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in</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prison</a:t>
            </a:r>
            <a:r>
              <a:rPr lang="ru-RU" sz="2100" dirty="0">
                <a:latin typeface="Times New Roman" panose="02020603050405020304" pitchFamily="18" charset="0"/>
                <a:cs typeface="Times New Roman" panose="02020603050405020304" pitchFamily="18" charset="0"/>
              </a:rPr>
              <a:t>.</a:t>
            </a:r>
            <a:endParaRPr lang="az-Latn-AZ"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In March 1937, despite being awarded the first prize for the translation of Shota </a:t>
            </a:r>
            <a:r>
              <a:rPr lang="en-US" sz="2100" dirty="0" err="1">
                <a:latin typeface="Times New Roman" panose="02020603050405020304" pitchFamily="18" charset="0"/>
                <a:cs typeface="Times New Roman" panose="02020603050405020304" pitchFamily="18" charset="0"/>
              </a:rPr>
              <a:t>Rustaveli's</a:t>
            </a:r>
            <a:r>
              <a:rPr lang="en-US" sz="2100" dirty="0">
                <a:latin typeface="Times New Roman" panose="02020603050405020304" pitchFamily="18" charset="0"/>
                <a:cs typeface="Times New Roman" panose="02020603050405020304" pitchFamily="18" charset="0"/>
              </a:rPr>
              <a:t> "The Knight in the Panther's </a:t>
            </a:r>
            <a:r>
              <a:rPr lang="en-US" sz="2100" b="1" dirty="0">
                <a:latin typeface="Times New Roman" panose="02020603050405020304" pitchFamily="18" charset="0"/>
                <a:cs typeface="Times New Roman" panose="02020603050405020304" pitchFamily="18" charset="0"/>
              </a:rPr>
              <a:t>Skin </a:t>
            </a:r>
            <a:r>
              <a:rPr lang="en-US" sz="2100" dirty="0">
                <a:latin typeface="Times New Roman" panose="02020603050405020304" pitchFamily="18" charset="0"/>
                <a:cs typeface="Times New Roman" panose="02020603050405020304" pitchFamily="18" charset="0"/>
              </a:rPr>
              <a:t>", he was arrested on June 4 of the same year.</a:t>
            </a:r>
            <a:endParaRPr lang="az-Latn-AZ"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The poet is charged with counter-revolutionary activities, membership of the outlawed party called </a:t>
            </a:r>
            <a:r>
              <a:rPr lang="en-US" sz="2100" dirty="0" err="1">
                <a:latin typeface="Times New Roman" panose="02020603050405020304" pitchFamily="18" charset="0"/>
                <a:cs typeface="Times New Roman" panose="02020603050405020304" pitchFamily="18" charset="0"/>
              </a:rPr>
              <a:t>Musavat</a:t>
            </a:r>
            <a:r>
              <a:rPr lang="en-US" sz="2100" dirty="0">
                <a:latin typeface="Times New Roman" panose="02020603050405020304" pitchFamily="18" charset="0"/>
                <a:cs typeface="Times New Roman" panose="02020603050405020304" pitchFamily="18" charset="0"/>
              </a:rPr>
              <a:t>, writing anti-government poems and nationalist activities.</a:t>
            </a:r>
            <a:endParaRPr lang="az-Latn-AZ"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Defenders, that is, lawyers and witnesses, were not present at the trial. In 1937, the verdict was read on October 12, based on the false accusation brought against the poet. The trial, which began on October 12, lasted only 15 minutes, and the poet was shot on the night of October 12-13. On that night, along with Ahmet </a:t>
            </a:r>
            <a:r>
              <a:rPr lang="en-US" sz="2100" dirty="0" err="1">
                <a:latin typeface="Times New Roman" panose="02020603050405020304" pitchFamily="18" charset="0"/>
                <a:cs typeface="Times New Roman" panose="02020603050405020304" pitchFamily="18" charset="0"/>
              </a:rPr>
              <a:t>Javad</a:t>
            </a:r>
            <a:r>
              <a:rPr lang="en-US" sz="2100" dirty="0">
                <a:latin typeface="Times New Roman" panose="02020603050405020304" pitchFamily="18" charset="0"/>
                <a:cs typeface="Times New Roman" panose="02020603050405020304" pitchFamily="18" charset="0"/>
              </a:rPr>
              <a:t>, prominent writer </a:t>
            </a:r>
            <a:r>
              <a:rPr lang="en-US" sz="2100" dirty="0" err="1">
                <a:latin typeface="Times New Roman" panose="02020603050405020304" pitchFamily="18" charset="0"/>
                <a:cs typeface="Times New Roman" panose="02020603050405020304" pitchFamily="18" charset="0"/>
              </a:rPr>
              <a:t>Buyukaga</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Talybli</a:t>
            </a:r>
            <a:r>
              <a:rPr lang="en-US" sz="2100" dirty="0">
                <a:latin typeface="Times New Roman" panose="02020603050405020304" pitchFamily="18" charset="0"/>
                <a:cs typeface="Times New Roman" panose="02020603050405020304" pitchFamily="18" charset="0"/>
              </a:rPr>
              <a:t> was also shot.</a:t>
            </a:r>
            <a:endParaRPr lang="az-Latn-AZ" sz="2100" dirty="0">
              <a:latin typeface="Times New Roman" panose="02020603050405020304" pitchFamily="18" charset="0"/>
              <a:cs typeface="Times New Roman" panose="02020603050405020304" pitchFamily="18" charset="0"/>
            </a:endParaRPr>
          </a:p>
          <a:p>
            <a:pPr algn="just"/>
            <a:r>
              <a:rPr lang="en-US" sz="2100" dirty="0">
                <a:latin typeface="Times New Roman" panose="02020603050405020304" pitchFamily="18" charset="0"/>
                <a:cs typeface="Times New Roman" panose="02020603050405020304" pitchFamily="18" charset="0"/>
              </a:rPr>
              <a:t>His wife </a:t>
            </a:r>
            <a:r>
              <a:rPr lang="en-US" sz="2100" dirty="0" err="1">
                <a:latin typeface="Times New Roman" panose="02020603050405020304" pitchFamily="18" charset="0"/>
                <a:cs typeface="Times New Roman" panose="02020603050405020304" pitchFamily="18" charset="0"/>
              </a:rPr>
              <a:t>Shukriya</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Khanim</a:t>
            </a:r>
            <a:r>
              <a:rPr lang="en-US" sz="2100" dirty="0">
                <a:latin typeface="Times New Roman" panose="02020603050405020304" pitchFamily="18" charset="0"/>
                <a:cs typeface="Times New Roman" panose="02020603050405020304" pitchFamily="18" charset="0"/>
              </a:rPr>
              <a:t> was exiled to Kazakhstan for 8 years because she was a "family member of a traitor."</a:t>
            </a:r>
            <a:endParaRPr lang="az-Latn-A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546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212976"/>
            <a:ext cx="8568952" cy="3477875"/>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Philosopher poet, great dramatist </a:t>
            </a:r>
            <a:r>
              <a:rPr lang="en-US" sz="2000" dirty="0" err="1">
                <a:latin typeface="Times New Roman" panose="02020603050405020304" pitchFamily="18" charset="0"/>
                <a:cs typeface="Times New Roman" panose="02020603050405020304" pitchFamily="18" charset="0"/>
              </a:rPr>
              <a:t>Huseyn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Javid</a:t>
            </a:r>
            <a:r>
              <a:rPr lang="en-US" sz="2000" dirty="0">
                <a:latin typeface="Times New Roman" panose="02020603050405020304" pitchFamily="18" charset="0"/>
                <a:cs typeface="Times New Roman" panose="02020603050405020304" pitchFamily="18" charset="0"/>
              </a:rPr>
              <a:t> was one of the most powerful personalities of romanticism literary movement in the history of Azerbaijani literature. </a:t>
            </a:r>
            <a:r>
              <a:rPr lang="ru-RU" sz="2000" dirty="0" err="1">
                <a:latin typeface="Times New Roman" panose="02020603050405020304" pitchFamily="18" charset="0"/>
                <a:cs typeface="Times New Roman" panose="02020603050405020304" pitchFamily="18" charset="0"/>
              </a:rPr>
              <a:t>Huseyn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Javid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gained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fame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greatest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representative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modern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Azerbaijani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romanticism</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first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years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his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work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Russian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scholars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such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F.D.Ashnin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V.M.Alpatov</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D.M.Nasilov</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believe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Huseyn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Javid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was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most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influential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among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writers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imprisoned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time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should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noted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newspapers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1920s </a:t>
            </a:r>
            <a:r>
              <a:rPr lang="ru-RU" sz="2000" dirty="0" err="1">
                <a:latin typeface="Times New Roman" panose="02020603050405020304" pitchFamily="18" charset="0"/>
                <a:cs typeface="Times New Roman" panose="02020603050405020304" pitchFamily="18" charset="0"/>
              </a:rPr>
              <a:t>used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phrases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such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most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famous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most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famous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poet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Caucasus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most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powerful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poet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Azerbaijan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when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writing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about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him</a:t>
            </a:r>
            <a:r>
              <a:rPr lang="ru-RU" sz="2000" dirty="0">
                <a:latin typeface="Times New Roman" panose="02020603050405020304" pitchFamily="18" charset="0"/>
                <a:cs typeface="Times New Roman" panose="02020603050405020304" pitchFamily="18" charset="0"/>
              </a:rPr>
              <a:t>.</a:t>
            </a:r>
            <a:r>
              <a:rPr lang="az-Latn-AZ" sz="2000" dirty="0">
                <a:latin typeface="Times New Roman" panose="02020603050405020304" pitchFamily="18" charset="0"/>
                <a:cs typeface="Times New Roman" panose="02020603050405020304" pitchFamily="18" charset="0"/>
              </a:rPr>
              <a:t> Noting that ii</a:t>
            </a:r>
            <a:r>
              <a:rPr lang="en-US" sz="2000" dirty="0">
                <a:latin typeface="Times New Roman" panose="02020603050405020304" pitchFamily="18" charset="0"/>
                <a:cs typeface="Times New Roman" panose="02020603050405020304" pitchFamily="18" charset="0"/>
              </a:rPr>
              <a:t>n March 1930, the play "Prince" was performed for the first time at the Tbilisi State Red Army Theater.</a:t>
            </a:r>
            <a:r>
              <a:rPr lang="az-Latn-AZ" sz="2000" dirty="0">
                <a:latin typeface="Times New Roman" panose="02020603050405020304" pitchFamily="18" charset="0"/>
                <a:cs typeface="Times New Roman" panose="02020603050405020304" pitchFamily="18" charset="0"/>
              </a:rPr>
              <a:t> His magnificent </a:t>
            </a:r>
            <a:r>
              <a:rPr lang="en-US" sz="2000" dirty="0">
                <a:latin typeface="Times New Roman" panose="02020603050405020304" pitchFamily="18" charset="0"/>
                <a:cs typeface="Times New Roman" panose="02020603050405020304" pitchFamily="18" charset="0"/>
              </a:rPr>
              <a:t>works was </a:t>
            </a:r>
            <a:r>
              <a:rPr lang="en-US" sz="2000" dirty="0" err="1">
                <a:latin typeface="Times New Roman" panose="02020603050405020304" pitchFamily="18" charset="0"/>
                <a:cs typeface="Times New Roman" panose="02020603050405020304" pitchFamily="18" charset="0"/>
              </a:rPr>
              <a:t>Sheyx</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Timur</a:t>
            </a:r>
            <a:r>
              <a:rPr lang="en-US" sz="2000" dirty="0">
                <a:latin typeface="Times New Roman" panose="02020603050405020304" pitchFamily="18" charset="0"/>
                <a:cs typeface="Times New Roman" panose="02020603050405020304" pitchFamily="18" charset="0"/>
              </a:rPr>
              <a:t> the Lame, S</a:t>
            </a:r>
            <a:r>
              <a:rPr lang="az-Latn-AZ" sz="2000" dirty="0">
                <a:latin typeface="Times New Roman" panose="02020603050405020304" pitchFamily="18" charset="0"/>
                <a:cs typeface="Times New Roman" panose="02020603050405020304" pitchFamily="18" charset="0"/>
              </a:rPr>
              <a:t>ayavush</a:t>
            </a:r>
            <a:r>
              <a:rPr lang="en-US" sz="2000" dirty="0">
                <a:latin typeface="Times New Roman" panose="02020603050405020304" pitchFamily="18" charset="0"/>
                <a:cs typeface="Times New Roman" panose="02020603050405020304" pitchFamily="18" charset="0"/>
              </a:rPr>
              <a:t>, Iblis, </a:t>
            </a:r>
            <a:r>
              <a:rPr lang="az-Latn-AZ" sz="2000" dirty="0">
                <a:latin typeface="Times New Roman" panose="02020603050405020304" pitchFamily="18" charset="0"/>
                <a:cs typeface="Times New Roman" panose="02020603050405020304" pitchFamily="18" charset="0"/>
              </a:rPr>
              <a:t>Propet</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188641"/>
            <a:ext cx="3240360" cy="3024336"/>
          </a:xfrm>
          <a:prstGeom prst="rect">
            <a:avLst/>
          </a:prstGeom>
        </p:spPr>
      </p:pic>
    </p:spTree>
    <p:extLst>
      <p:ext uri="{BB962C8B-B14F-4D97-AF65-F5344CB8AC3E}">
        <p14:creationId xmlns:p14="http://schemas.microsoft.com/office/powerpoint/2010/main" val="1587954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332656"/>
            <a:ext cx="8640960" cy="3000821"/>
          </a:xfrm>
          <a:prstGeom prst="rect">
            <a:avLst/>
          </a:prstGeom>
        </p:spPr>
        <p:txBody>
          <a:bodyPr wrap="square">
            <a:spAutoFit/>
          </a:bodyPr>
          <a:lstStyle/>
          <a:p>
            <a:pPr algn="just"/>
            <a:r>
              <a:rPr lang="az-Latn-AZ" sz="1900" dirty="0">
                <a:latin typeface="Times New Roman" panose="02020603050405020304" pitchFamily="18" charset="0"/>
                <a:cs typeface="Times New Roman" panose="02020603050405020304" pitchFamily="18" charset="0"/>
              </a:rPr>
              <a:t>1915 year he </a:t>
            </a:r>
            <a:r>
              <a:rPr lang="en-US" sz="1900" dirty="0">
                <a:latin typeface="Times New Roman" panose="02020603050405020304" pitchFamily="18" charset="0"/>
                <a:cs typeface="Times New Roman" panose="02020603050405020304" pitchFamily="18" charset="0"/>
              </a:rPr>
              <a:t>w</a:t>
            </a:r>
            <a:r>
              <a:rPr lang="az-Latn-AZ" sz="1900" dirty="0">
                <a:latin typeface="Times New Roman" panose="02020603050405020304" pitchFamily="18" charset="0"/>
                <a:cs typeface="Times New Roman" panose="02020603050405020304" pitchFamily="18" charset="0"/>
              </a:rPr>
              <a:t>orked a</a:t>
            </a:r>
            <a:r>
              <a:rPr lang="en-US" sz="1900" dirty="0">
                <a:latin typeface="Times New Roman" panose="02020603050405020304" pitchFamily="18" charset="0"/>
                <a:cs typeface="Times New Roman" panose="02020603050405020304" pitchFamily="18" charset="0"/>
              </a:rPr>
              <a:t>s a teacher also in Tbilisi.</a:t>
            </a:r>
            <a:r>
              <a:rPr lang="az-Latn-AZ"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The reason for his arrest were accusations such as "maintaining counter-revolutionary relations", "conducting slanderous conversations with a number of </a:t>
            </a:r>
            <a:r>
              <a:rPr lang="en-US" sz="1900" dirty="0" err="1">
                <a:latin typeface="Times New Roman" panose="02020603050405020304" pitchFamily="18" charset="0"/>
                <a:cs typeface="Times New Roman" panose="02020603050405020304" pitchFamily="18" charset="0"/>
              </a:rPr>
              <a:t>musavists</a:t>
            </a:r>
            <a:r>
              <a:rPr lang="en-US" sz="1900" dirty="0">
                <a:latin typeface="Times New Roman" panose="02020603050405020304" pitchFamily="18" charset="0"/>
                <a:cs typeface="Times New Roman" panose="02020603050405020304" pitchFamily="18" charset="0"/>
              </a:rPr>
              <a:t>", "collecting around him young poets rooted in nationalist thoughts and improving them in a </a:t>
            </a:r>
            <a:r>
              <a:rPr lang="en-US" sz="1900" dirty="0" err="1">
                <a:latin typeface="Times New Roman" panose="02020603050405020304" pitchFamily="18" charset="0"/>
                <a:cs typeface="Times New Roman" panose="02020603050405020304" pitchFamily="18" charset="0"/>
              </a:rPr>
              <a:t>musavist</a:t>
            </a:r>
            <a:r>
              <a:rPr lang="en-US" sz="1900" dirty="0">
                <a:latin typeface="Times New Roman" panose="02020603050405020304" pitchFamily="18" charset="0"/>
                <a:cs typeface="Times New Roman" panose="02020603050405020304" pitchFamily="18" charset="0"/>
              </a:rPr>
              <a:t> spirit".</a:t>
            </a:r>
            <a:endParaRPr lang="az-Latn-AZ" sz="1900" dirty="0">
              <a:latin typeface="Times New Roman" panose="02020603050405020304" pitchFamily="18" charset="0"/>
              <a:cs typeface="Times New Roman" panose="02020603050405020304" pitchFamily="18" charset="0"/>
            </a:endParaRPr>
          </a:p>
          <a:p>
            <a:pPr algn="just"/>
            <a:r>
              <a:rPr lang="en-US" sz="1900" dirty="0">
                <a:latin typeface="Times New Roman" panose="02020603050405020304" pitchFamily="18" charset="0"/>
                <a:cs typeface="Times New Roman" panose="02020603050405020304" pitchFamily="18" charset="0"/>
              </a:rPr>
              <a:t>Article 68 (espionage) was added to the charges when the case is re-examined in Baku. According to the final indictment, there </a:t>
            </a:r>
            <a:r>
              <a:rPr lang="en-US" sz="1900" dirty="0" err="1">
                <a:latin typeface="Times New Roman" panose="02020603050405020304" pitchFamily="18" charset="0"/>
                <a:cs typeface="Times New Roman" panose="02020603050405020304" pitchFamily="18" charset="0"/>
              </a:rPr>
              <a:t>sadi</a:t>
            </a:r>
            <a:r>
              <a:rPr lang="en-US" sz="1900" dirty="0">
                <a:latin typeface="Times New Roman" panose="02020603050405020304" pitchFamily="18" charset="0"/>
                <a:cs typeface="Times New Roman" panose="02020603050405020304" pitchFamily="18" charset="0"/>
              </a:rPr>
              <a:t> "it was established that </a:t>
            </a:r>
            <a:r>
              <a:rPr lang="en-US" sz="1900" dirty="0" err="1">
                <a:latin typeface="Times New Roman" panose="02020603050405020304" pitchFamily="18" charset="0"/>
                <a:cs typeface="Times New Roman" panose="02020603050405020304" pitchFamily="18" charset="0"/>
              </a:rPr>
              <a:t>Huseyn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Javid</a:t>
            </a:r>
            <a:r>
              <a:rPr lang="en-US" sz="1900" dirty="0">
                <a:latin typeface="Times New Roman" panose="02020603050405020304" pitchFamily="18" charset="0"/>
                <a:cs typeface="Times New Roman" panose="02020603050405020304" pitchFamily="18" charset="0"/>
              </a:rPr>
              <a:t> lived in Turkey for a long time and later in Germany.”</a:t>
            </a:r>
            <a:r>
              <a:rPr lang="az-Latn-AZ"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Huseyn</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Javid</a:t>
            </a:r>
            <a:r>
              <a:rPr lang="en-US" sz="1900" dirty="0">
                <a:latin typeface="Times New Roman" panose="02020603050405020304" pitchFamily="18" charset="0"/>
                <a:cs typeface="Times New Roman" panose="02020603050405020304" pitchFamily="18" charset="0"/>
              </a:rPr>
              <a:t> was deported to Siberia to a prison camp in </a:t>
            </a:r>
            <a:r>
              <a:rPr lang="en-US" sz="1900" dirty="0" err="1">
                <a:latin typeface="Times New Roman" panose="02020603050405020304" pitchFamily="18" charset="0"/>
                <a:cs typeface="Times New Roman" panose="02020603050405020304" pitchFamily="18" charset="0"/>
              </a:rPr>
              <a:t>Taishet</a:t>
            </a:r>
            <a:r>
              <a:rPr lang="en-US" sz="1900" dirty="0">
                <a:latin typeface="Times New Roman" panose="02020603050405020304" pitchFamily="18" charset="0"/>
                <a:cs typeface="Times New Roman" panose="02020603050405020304" pitchFamily="18" charset="0"/>
              </a:rPr>
              <a:t> district of Irkutsk region. He died on December 5, 1941 in the </a:t>
            </a:r>
            <a:r>
              <a:rPr lang="az-Latn-AZ" sz="1900" dirty="0">
                <a:latin typeface="Times New Roman" panose="02020603050405020304" pitchFamily="18" charset="0"/>
                <a:cs typeface="Times New Roman" panose="02020603050405020304" pitchFamily="18" charset="0"/>
              </a:rPr>
              <a:t>prison </a:t>
            </a:r>
            <a:r>
              <a:rPr lang="en-US" sz="1900" dirty="0">
                <a:latin typeface="Times New Roman" panose="02020603050405020304" pitchFamily="18" charset="0"/>
                <a:cs typeface="Times New Roman" panose="02020603050405020304" pitchFamily="18" charset="0"/>
              </a:rPr>
              <a:t>hospital for disabled people of </a:t>
            </a:r>
            <a:r>
              <a:rPr lang="en-US" sz="1900" dirty="0" err="1">
                <a:latin typeface="Times New Roman" panose="02020603050405020304" pitchFamily="18" charset="0"/>
                <a:cs typeface="Times New Roman" panose="02020603050405020304" pitchFamily="18" charset="0"/>
              </a:rPr>
              <a:t>Taishet</a:t>
            </a:r>
            <a:r>
              <a:rPr lang="en-US" sz="1900" dirty="0">
                <a:latin typeface="Times New Roman" panose="02020603050405020304" pitchFamily="18" charset="0"/>
                <a:cs typeface="Times New Roman" panose="02020603050405020304" pitchFamily="18" charset="0"/>
              </a:rPr>
              <a:t> district, Irkutsk region.</a:t>
            </a:r>
            <a:endParaRPr lang="az-Latn-AZ" sz="1900" dirty="0">
              <a:latin typeface="Times New Roman" panose="02020603050405020304" pitchFamily="18" charset="0"/>
              <a:cs typeface="Times New Roman" panose="02020603050405020304" pitchFamily="18" charset="0"/>
            </a:endParaRPr>
          </a:p>
          <a:p>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3333477"/>
            <a:ext cx="3528392" cy="3335883"/>
          </a:xfrm>
          <a:prstGeom prst="rect">
            <a:avLst/>
          </a:prstGeom>
        </p:spPr>
      </p:pic>
    </p:spTree>
    <p:extLst>
      <p:ext uri="{BB962C8B-B14F-4D97-AF65-F5344CB8AC3E}">
        <p14:creationId xmlns:p14="http://schemas.microsoft.com/office/powerpoint/2010/main" val="1801469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260648"/>
            <a:ext cx="3600400" cy="2692524"/>
          </a:xfrm>
          <a:prstGeom prst="rect">
            <a:avLst/>
          </a:prstGeom>
        </p:spPr>
      </p:pic>
      <p:sp>
        <p:nvSpPr>
          <p:cNvPr id="7" name="Прямоугольник 6"/>
          <p:cNvSpPr/>
          <p:nvPr/>
        </p:nvSpPr>
        <p:spPr>
          <a:xfrm>
            <a:off x="323528" y="3068960"/>
            <a:ext cx="8416237" cy="3600986"/>
          </a:xfrm>
          <a:prstGeom prst="rect">
            <a:avLst/>
          </a:prstGeom>
        </p:spPr>
        <p:txBody>
          <a:bodyPr wrap="square">
            <a:spAutoFit/>
          </a:bodyPr>
          <a:lstStyle/>
          <a:p>
            <a:pPr algn="just"/>
            <a:r>
              <a:rPr lang="az-Latn-AZ" sz="1900" dirty="0">
                <a:latin typeface="Times New Roman" panose="02020603050405020304" pitchFamily="18" charset="0"/>
                <a:cs typeface="Times New Roman" panose="02020603050405020304" pitchFamily="18" charset="0"/>
              </a:rPr>
              <a:t>Mikayil Mushvig </a:t>
            </a:r>
            <a:r>
              <a:rPr lang="en-US" sz="1900" dirty="0">
                <a:latin typeface="Times New Roman" panose="02020603050405020304" pitchFamily="18" charset="0"/>
                <a:cs typeface="Times New Roman" panose="02020603050405020304" pitchFamily="18" charset="0"/>
              </a:rPr>
              <a:t>was Azerbaijani poet, translator and pedagogue, member of Azerbaijan Writers' Union (1934), former editor of "</a:t>
            </a:r>
            <a:r>
              <a:rPr lang="en-US" sz="1900" dirty="0" err="1">
                <a:latin typeface="Times New Roman" panose="02020603050405020304" pitchFamily="18" charset="0"/>
                <a:cs typeface="Times New Roman" panose="02020603050405020304" pitchFamily="18" charset="0"/>
              </a:rPr>
              <a:t>Azernashr</a:t>
            </a:r>
            <a:r>
              <a:rPr lang="en-U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30-year-old </a:t>
            </a:r>
            <a:r>
              <a:rPr lang="ru-RU" sz="1900" dirty="0" err="1">
                <a:latin typeface="Times New Roman" panose="02020603050405020304" pitchFamily="18" charset="0"/>
                <a:cs typeface="Times New Roman" panose="02020603050405020304" pitchFamily="18" charset="0"/>
              </a:rPr>
              <a:t>young</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poet</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Mikayil</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Mushfig</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also</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became</a:t>
            </a:r>
            <a:r>
              <a:rPr lang="ru-RU" sz="1900" dirty="0">
                <a:latin typeface="Times New Roman" panose="02020603050405020304" pitchFamily="18" charset="0"/>
                <a:cs typeface="Times New Roman" panose="02020603050405020304" pitchFamily="18" charset="0"/>
              </a:rPr>
              <a:t> a </a:t>
            </a:r>
            <a:r>
              <a:rPr lang="ru-RU" sz="1900" dirty="0" err="1">
                <a:latin typeface="Times New Roman" panose="02020603050405020304" pitchFamily="18" charset="0"/>
                <a:cs typeface="Times New Roman" panose="02020603050405020304" pitchFamily="18" charset="0"/>
              </a:rPr>
              <a:t>victim</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of</a:t>
            </a:r>
            <a:r>
              <a:rPr lang="ru-RU" sz="1900" dirty="0">
                <a:latin typeface="Times New Roman" panose="02020603050405020304" pitchFamily="18" charset="0"/>
                <a:cs typeface="Times New Roman" panose="02020603050405020304" pitchFamily="18" charset="0"/>
              </a:rPr>
              <a:t> 1937 </a:t>
            </a:r>
            <a:r>
              <a:rPr lang="ru-RU" sz="1900" dirty="0" err="1">
                <a:latin typeface="Times New Roman" panose="02020603050405020304" pitchFamily="18" charset="0"/>
                <a:cs typeface="Times New Roman" panose="02020603050405020304" pitchFamily="18" charset="0"/>
              </a:rPr>
              <a:t>repressions</a:t>
            </a:r>
            <a:r>
              <a:rPr lang="ru-RU" sz="1900" dirty="0">
                <a:latin typeface="Times New Roman" panose="02020603050405020304" pitchFamily="18" charset="0"/>
                <a:cs typeface="Times New Roman" panose="02020603050405020304" pitchFamily="18" charset="0"/>
              </a:rPr>
              <a:t>.</a:t>
            </a:r>
            <a:r>
              <a:rPr lang="az-Latn-AZ"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On May 27, 1937, the NKVD report prepared by security captain </a:t>
            </a:r>
            <a:r>
              <a:rPr lang="en-US" sz="1900" dirty="0" err="1">
                <a:latin typeface="Times New Roman" panose="02020603050405020304" pitchFamily="18" charset="0"/>
                <a:cs typeface="Times New Roman" panose="02020603050405020304" pitchFamily="18" charset="0"/>
              </a:rPr>
              <a:t>Chinman</a:t>
            </a:r>
            <a:r>
              <a:rPr lang="en-US" sz="1900" dirty="0">
                <a:latin typeface="Times New Roman" panose="02020603050405020304" pitchFamily="18" charset="0"/>
                <a:cs typeface="Times New Roman" panose="02020603050405020304" pitchFamily="18" charset="0"/>
              </a:rPr>
              <a:t> stated that "</a:t>
            </a:r>
            <a:r>
              <a:rPr lang="en-US" sz="1900" dirty="0" err="1">
                <a:latin typeface="Times New Roman" panose="02020603050405020304" pitchFamily="18" charset="0"/>
                <a:cs typeface="Times New Roman" panose="02020603050405020304" pitchFamily="18" charset="0"/>
              </a:rPr>
              <a:t>Mikayil</a:t>
            </a: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Mushfig</a:t>
            </a:r>
            <a:r>
              <a:rPr lang="en-US" sz="1900" dirty="0">
                <a:latin typeface="Times New Roman" panose="02020603050405020304" pitchFamily="18" charset="0"/>
                <a:cs typeface="Times New Roman" panose="02020603050405020304" pitchFamily="18" charset="0"/>
              </a:rPr>
              <a:t> is currently in contact with the </a:t>
            </a:r>
            <a:r>
              <a:rPr lang="en-US" sz="1900" dirty="0" err="1">
                <a:latin typeface="Times New Roman" panose="02020603050405020304" pitchFamily="18" charset="0"/>
                <a:cs typeface="Times New Roman" panose="02020603050405020304" pitchFamily="18" charset="0"/>
              </a:rPr>
              <a:t>Musavat</a:t>
            </a:r>
            <a:r>
              <a:rPr lang="en-US" sz="1900" dirty="0">
                <a:latin typeface="Times New Roman" panose="02020603050405020304" pitchFamily="18" charset="0"/>
                <a:cs typeface="Times New Roman" panose="02020603050405020304" pitchFamily="18" charset="0"/>
              </a:rPr>
              <a:t> youth organization and does not hesitate to slander the party and the </a:t>
            </a:r>
            <a:r>
              <a:rPr lang="en-US" sz="1900" dirty="0" err="1">
                <a:latin typeface="Times New Roman" panose="02020603050405020304" pitchFamily="18" charset="0"/>
                <a:cs typeface="Times New Roman" panose="02020603050405020304" pitchFamily="18" charset="0"/>
              </a:rPr>
              <a:t>government.“In</a:t>
            </a:r>
            <a:r>
              <a:rPr lang="en-US" sz="1900" dirty="0">
                <a:latin typeface="Times New Roman" panose="02020603050405020304" pitchFamily="18" charset="0"/>
                <a:cs typeface="Times New Roman" panose="02020603050405020304" pitchFamily="18" charset="0"/>
              </a:rPr>
              <a:t> addition, the reference alleged that </a:t>
            </a:r>
            <a:r>
              <a:rPr lang="en-US" sz="1900" dirty="0" err="1">
                <a:latin typeface="Times New Roman" panose="02020603050405020304" pitchFamily="18" charset="0"/>
                <a:cs typeface="Times New Roman" panose="02020603050405020304" pitchFamily="18" charset="0"/>
              </a:rPr>
              <a:t>Mushfig</a:t>
            </a:r>
            <a:r>
              <a:rPr lang="en-US" sz="1900" dirty="0">
                <a:latin typeface="Times New Roman" panose="02020603050405020304" pitchFamily="18" charset="0"/>
                <a:cs typeface="Times New Roman" panose="02020603050405020304" pitchFamily="18" charset="0"/>
              </a:rPr>
              <a:t> wanted to create discontent among the people with his inflammatory words such as "Azerbaijan does not have its own freedom, it lives in a Russian </a:t>
            </a:r>
            <a:r>
              <a:rPr lang="en-US" sz="1900" dirty="0" err="1">
                <a:latin typeface="Times New Roman" panose="02020603050405020304" pitchFamily="18" charset="0"/>
                <a:cs typeface="Times New Roman" panose="02020603050405020304" pitchFamily="18" charset="0"/>
              </a:rPr>
              <a:t>colony.“During</a:t>
            </a:r>
            <a:r>
              <a:rPr lang="en-US" sz="1900" dirty="0">
                <a:latin typeface="Times New Roman" panose="02020603050405020304" pitchFamily="18" charset="0"/>
                <a:cs typeface="Times New Roman" panose="02020603050405020304" pitchFamily="18" charset="0"/>
              </a:rPr>
              <a:t> the interrogation, the poet was asked whether he was a member of a counter-revolutionary organization and took a counter-revolutionary nationalist position, but the poet said that he was not a member of a counter-revolutionary nationalist organization and did not take a counter-revolutionary nationalist position.</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84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188641"/>
            <a:ext cx="8640960" cy="4339650"/>
          </a:xfrm>
          <a:prstGeom prst="rect">
            <a:avLst/>
          </a:prstGeom>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indictment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signed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by</a:t>
            </a:r>
            <a:r>
              <a:rPr lang="ru-RU" sz="2000" dirty="0">
                <a:latin typeface="Times New Roman" panose="02020603050405020304" pitchFamily="18" charset="0"/>
                <a:cs typeface="Times New Roman" panose="02020603050405020304" pitchFamily="18" charset="0"/>
              </a:rPr>
              <a:t> NKVD </a:t>
            </a:r>
            <a:r>
              <a:rPr lang="ru-RU" sz="2000" dirty="0" err="1">
                <a:latin typeface="Times New Roman" panose="02020603050405020304" pitchFamily="18" charset="0"/>
                <a:cs typeface="Times New Roman" panose="02020603050405020304" pitchFamily="18" charset="0"/>
              </a:rPr>
              <a:t>chief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Sumbatov</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chief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assistant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USSR </a:t>
            </a:r>
            <a:r>
              <a:rPr lang="ru-RU" sz="2000" dirty="0" err="1">
                <a:latin typeface="Times New Roman" panose="02020603050405020304" pitchFamily="18" charset="0"/>
                <a:cs typeface="Times New Roman" panose="02020603050405020304" pitchFamily="18" charset="0"/>
              </a:rPr>
              <a:t>prosecutor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Rozovsky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as</a:t>
            </a:r>
            <a:r>
              <a:rPr lang="ru-RU" sz="2000" dirty="0">
                <a:latin typeface="Times New Roman" panose="02020603050405020304" pitchFamily="18" charset="0"/>
                <a:cs typeface="Times New Roman" panose="02020603050405020304" pitchFamily="18" charset="0"/>
              </a:rPr>
              <a:t> a </a:t>
            </a:r>
            <a:r>
              <a:rPr lang="ru-RU" sz="2000" dirty="0" err="1">
                <a:latin typeface="Times New Roman" panose="02020603050405020304" pitchFamily="18" charset="0"/>
                <a:cs typeface="Times New Roman" panose="02020603050405020304" pitchFamily="18" charset="0"/>
              </a:rPr>
              <a:t>result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defending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counter-revolutionaries</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from</a:t>
            </a:r>
            <a:r>
              <a:rPr lang="ru-RU" sz="2000" dirty="0">
                <a:latin typeface="Times New Roman" panose="02020603050405020304" pitchFamily="18" charset="0"/>
                <a:cs typeface="Times New Roman" panose="02020603050405020304" pitchFamily="18" charset="0"/>
              </a:rPr>
              <a:t> 1926 </a:t>
            </a:r>
            <a:r>
              <a:rPr lang="ru-RU" sz="2000" dirty="0" err="1">
                <a:latin typeface="Times New Roman" panose="02020603050405020304" pitchFamily="18" charset="0"/>
                <a:cs typeface="Times New Roman" panose="02020603050405020304" pitchFamily="18" charset="0"/>
              </a:rPr>
              <a:t>to</a:t>
            </a:r>
            <a:r>
              <a:rPr lang="ru-RU" sz="2000" dirty="0">
                <a:latin typeface="Times New Roman" panose="02020603050405020304" pitchFamily="18" charset="0"/>
                <a:cs typeface="Times New Roman" panose="02020603050405020304" pitchFamily="18" charset="0"/>
              </a:rPr>
              <a:t> 1930, </a:t>
            </a:r>
            <a:r>
              <a:rPr lang="ru-RU" sz="2000" dirty="0" err="1">
                <a:latin typeface="Times New Roman" panose="02020603050405020304" pitchFamily="18" charset="0"/>
                <a:cs typeface="Times New Roman" panose="02020603050405020304" pitchFamily="18" charset="0"/>
              </a:rPr>
              <a:t>Almaz</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Ildırımzade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Nasir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Guluzade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were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accused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preparing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Ismayilzade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Mikayil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Mushfig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Gadir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oglu</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a:t>
            </a:r>
            <a:r>
              <a:rPr lang="ru-RU" sz="2000" dirty="0">
                <a:latin typeface="Times New Roman" panose="02020603050405020304" pitchFamily="18" charset="0"/>
                <a:cs typeface="Times New Roman" panose="02020603050405020304" pitchFamily="18" charset="0"/>
              </a:rPr>
              <a:t> a </a:t>
            </a:r>
            <a:r>
              <a:rPr lang="ru-RU" sz="2000" dirty="0" err="1">
                <a:latin typeface="Times New Roman" panose="02020603050405020304" pitchFamily="18" charset="0"/>
                <a:cs typeface="Times New Roman" panose="02020603050405020304" pitchFamily="18" charset="0"/>
              </a:rPr>
              <a:t>counter-revolutionary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spirit</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The indictment stated that  during 1930-1930 years </a:t>
            </a:r>
            <a:r>
              <a:rPr lang="en-US" sz="2000" dirty="0" err="1">
                <a:latin typeface="Times New Roman" panose="02020603050405020304" pitchFamily="18" charset="0"/>
                <a:cs typeface="Times New Roman" panose="02020603050405020304" pitchFamily="18" charset="0"/>
              </a:rPr>
              <a:t>Mushvig</a:t>
            </a:r>
            <a:r>
              <a:rPr lang="en-US" sz="2000" dirty="0">
                <a:latin typeface="Times New Roman" panose="02020603050405020304" pitchFamily="18" charset="0"/>
                <a:cs typeface="Times New Roman" panose="02020603050405020304" pitchFamily="18" charset="0"/>
              </a:rPr>
              <a:t> was a member of the brutal counter-revolutionary nationalist </a:t>
            </a:r>
            <a:r>
              <a:rPr lang="en-US" sz="2000" dirty="0" err="1">
                <a:latin typeface="Times New Roman" panose="02020603050405020304" pitchFamily="18" charset="0"/>
                <a:cs typeface="Times New Roman" panose="02020603050405020304" pitchFamily="18" charset="0"/>
              </a:rPr>
              <a:t>Musavat</a:t>
            </a:r>
            <a:r>
              <a:rPr lang="en-US" sz="2000" dirty="0">
                <a:latin typeface="Times New Roman" panose="02020603050405020304" pitchFamily="18" charset="0"/>
                <a:cs typeface="Times New Roman" panose="02020603050405020304" pitchFamily="18" charset="0"/>
              </a:rPr>
              <a:t> organization.</a:t>
            </a:r>
            <a:r>
              <a:rPr lang="az-Latn-A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almost all cases, there is a statement that he "confessed" that he was working against the Soviet state, and this statement was included in the indictment for </a:t>
            </a:r>
            <a:r>
              <a:rPr lang="en-US" sz="2000" dirty="0" err="1">
                <a:latin typeface="Times New Roman" panose="02020603050405020304" pitchFamily="18" charset="0"/>
                <a:cs typeface="Times New Roman" panose="02020603050405020304" pitchFamily="18" charset="0"/>
              </a:rPr>
              <a:t>Mushfiq</a:t>
            </a:r>
            <a:r>
              <a:rPr lang="en-US" sz="2000" dirty="0">
                <a:latin typeface="Times New Roman" panose="02020603050405020304" pitchFamily="18" charset="0"/>
                <a:cs typeface="Times New Roman" panose="02020603050405020304" pitchFamily="18" charset="0"/>
              </a:rPr>
              <a:t> as well. It is clear that the investigators got this answer by severely torturing the </a:t>
            </a:r>
            <a:r>
              <a:rPr lang="az-Latn-AZ" sz="2000" dirty="0">
                <a:latin typeface="Times New Roman" panose="02020603050405020304" pitchFamily="18" charset="0"/>
                <a:cs typeface="Times New Roman" panose="02020603050405020304" pitchFamily="18" charset="0"/>
              </a:rPr>
              <a:t>accuseds </a:t>
            </a:r>
            <a:r>
              <a:rPr lang="en-US" sz="2000" dirty="0">
                <a:latin typeface="Times New Roman" panose="02020603050405020304" pitchFamily="18" charset="0"/>
                <a:cs typeface="Times New Roman" panose="02020603050405020304" pitchFamily="18" charset="0"/>
              </a:rPr>
              <a:t>On January 5, 1938, a 20-minute court session of the Supreme Court of the USSR decided to shoot </a:t>
            </a:r>
            <a:r>
              <a:rPr lang="en-US" sz="2000" dirty="0" err="1">
                <a:latin typeface="Times New Roman" panose="02020603050405020304" pitchFamily="18" charset="0"/>
                <a:cs typeface="Times New Roman" panose="02020603050405020304" pitchFamily="18" charset="0"/>
              </a:rPr>
              <a:t>Mushfiq</a:t>
            </a:r>
            <a:r>
              <a:rPr lang="en-US" sz="2000" dirty="0">
                <a:latin typeface="Times New Roman" panose="02020603050405020304" pitchFamily="18" charset="0"/>
                <a:cs typeface="Times New Roman" panose="02020603050405020304" pitchFamily="18" charset="0"/>
              </a:rPr>
              <a:t>.[14] The sentence will be executed on January 6 on </a:t>
            </a:r>
            <a:r>
              <a:rPr lang="en-US" sz="2000" dirty="0" err="1">
                <a:latin typeface="Times New Roman" panose="02020603050405020304" pitchFamily="18" charset="0"/>
                <a:cs typeface="Times New Roman" panose="02020603050405020304" pitchFamily="18" charset="0"/>
              </a:rPr>
              <a:t>Nargin</a:t>
            </a:r>
            <a:r>
              <a:rPr lang="en-US" sz="2000" dirty="0">
                <a:latin typeface="Times New Roman" panose="02020603050405020304" pitchFamily="18" charset="0"/>
                <a:cs typeface="Times New Roman" panose="02020603050405020304" pitchFamily="18" charset="0"/>
              </a:rPr>
              <a:t> Island.</a:t>
            </a:r>
            <a:endParaRPr lang="az-Latn-AZ" sz="2000" dirty="0">
              <a:latin typeface="Times New Roman" panose="02020603050405020304" pitchFamily="18" charset="0"/>
              <a:cs typeface="Times New Roman" panose="02020603050405020304" pitchFamily="18" charset="0"/>
            </a:endParaRPr>
          </a:p>
          <a:p>
            <a:endParaRPr lang="az-Latn-AZ"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4026090"/>
            <a:ext cx="3528392" cy="2815171"/>
          </a:xfrm>
          <a:prstGeom prst="rect">
            <a:avLst/>
          </a:prstGeom>
        </p:spPr>
      </p:pic>
    </p:spTree>
    <p:extLst>
      <p:ext uri="{BB962C8B-B14F-4D97-AF65-F5344CB8AC3E}">
        <p14:creationId xmlns:p14="http://schemas.microsoft.com/office/powerpoint/2010/main" val="1022677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 descr="Academia.edu"/>
          <p:cNvSpPr>
            <a:spLocks noChangeAspect="1" noChangeArrowheads="1"/>
          </p:cNvSpPr>
          <p:nvPr/>
        </p:nvSpPr>
        <p:spPr bwMode="auto">
          <a:xfrm>
            <a:off x="152400" y="152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Control 3"/>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sp>
        <p:nvSpPr>
          <p:cNvPr id="5" name="Control 4"/>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sp>
        <p:nvSpPr>
          <p:cNvPr id="6" name="Control 5"/>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sp>
        <p:nvSpPr>
          <p:cNvPr id="7" name="Control 6"/>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sp>
        <p:nvSpPr>
          <p:cNvPr id="8" name="Control 7"/>
          <p:cNvSpPr>
            <a:spLocks noChangeArrowheads="1" noChangeShapeType="1"/>
          </p:cNvSpPr>
          <p:nvPr/>
        </p:nvSpPr>
        <p:spPr bwMode="auto">
          <a:xfrm>
            <a:off x="152400" y="15240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ru-RU"/>
          </a:p>
        </p:txBody>
      </p:sp>
      <p:sp>
        <p:nvSpPr>
          <p:cNvPr id="9" name="AutoShape 9" descr="ÐÐ°ÑÑÐ¸Ð½ÐºÐ¸ Ð¿Ð¾ Ð·Ð°Ð¿ÑÐ¾ÑÑ https://www.academia.edu sig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11" descr="ÐÐ°ÑÑÐ¸Ð½ÐºÐ¸ Ð¿Ð¾ Ð·Ð°Ð¿ÑÐ¾ÑÑ https://www.academia.edu sig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AutoShape 13" descr="ÐÐ°ÑÑÐ¸Ð½ÐºÐ¸ Ð¿Ð¾ Ð·Ð°Ð¿ÑÐ¾ÑÑ https://www.academia.edu sig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AutoShape 15" descr="ÐÐ°ÑÑÐ¸Ð½ÐºÐ¸ Ð¿Ð¾ Ð·Ð°Ð¿ÑÐ¾ÑÑ https://www.academia.edu sig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AutoShape 17" descr="ÐÐ°ÑÑÐ¸Ð½ÐºÐ¸ Ð¿Ð¾ Ð·Ð°Ð¿ÑÐ¾ÑÑ https://www.academia.edu sign"/>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AutoShape 19" descr="ÐÐ°ÑÑÐ¸Ð½ÐºÐ¸ Ð¿Ð¾ Ð·Ð°Ð¿ÑÐ¾ÑÑ https://www.academia.edu sign"/>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AutoShape 21" descr="ÐÐ°ÑÑÐ¸Ð½ÐºÐ¸ Ð¿Ð¾ Ð·Ð°Ð¿ÑÐ¾ÑÑ https://www.academia.edu sign"/>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AutoShape 24" descr="ÐÐ°ÑÑÐ¸Ð½ÐºÐ¸ Ð¿Ð¾ Ð·Ð°Ð¿ÑÐ¾ÑÑ https://www.academia.edu sign"/>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07975" y="473075"/>
            <a:ext cx="8512497" cy="3785652"/>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Repressions against scientists </a:t>
            </a:r>
          </a:p>
          <a:p>
            <a:r>
              <a:rPr lang="ru-RU" dirty="0" err="1">
                <a:latin typeface="Times New Roman" panose="02020603050405020304" pitchFamily="18" charset="0"/>
                <a:cs typeface="Times New Roman" panose="02020603050405020304" pitchFamily="18" charset="0"/>
              </a:rPr>
              <a:t>Repressions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Azerbaijan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branch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Academy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Sciences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USSR </a:t>
            </a:r>
            <a:r>
              <a:rPr lang="ru-RU" dirty="0" err="1">
                <a:latin typeface="Times New Roman" panose="02020603050405020304" pitchFamily="18" charset="0"/>
                <a:cs typeface="Times New Roman" panose="02020603050405020304" pitchFamily="18" charset="0"/>
              </a:rPr>
              <a:t>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case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All-Union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Pan-Turk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Organization</a:t>
            </a:r>
            <a:r>
              <a:rPr lang="ru-R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Repressions in the Azerbaijan branch of the Academy of Sciences of the USSR and in the universities began in December 1936 with the arrest of </a:t>
            </a:r>
            <a:r>
              <a:rPr lang="en-US" dirty="0" err="1">
                <a:latin typeface="Times New Roman" panose="02020603050405020304" pitchFamily="18" charset="0"/>
                <a:cs typeface="Times New Roman" panose="02020603050405020304" pitchFamily="18" charset="0"/>
              </a:rPr>
              <a:t>Ruhulla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Akhundov</a:t>
            </a:r>
            <a:r>
              <a:rPr lang="en-US" dirty="0">
                <a:latin typeface="Times New Roman" panose="02020603050405020304" pitchFamily="18" charset="0"/>
                <a:cs typeface="Times New Roman" panose="02020603050405020304" pitchFamily="18" charset="0"/>
              </a:rPr>
              <a:t>. Already in January 1937, a number of Azerbaijani scientists were arrested. These are Hanafi </a:t>
            </a:r>
            <a:r>
              <a:rPr lang="en-US" dirty="0" err="1">
                <a:latin typeface="Times New Roman" panose="02020603050405020304" pitchFamily="18" charset="0"/>
                <a:cs typeface="Times New Roman" panose="02020603050405020304" pitchFamily="18" charset="0"/>
              </a:rPr>
              <a:t>Zeynalli</a:t>
            </a:r>
            <a:r>
              <a:rPr lang="en-US" dirty="0">
                <a:latin typeface="Times New Roman" panose="02020603050405020304" pitchFamily="18" charset="0"/>
                <a:cs typeface="Times New Roman" panose="02020603050405020304" pitchFamily="18" charset="0"/>
              </a:rPr>
              <a:t>, Vali </a:t>
            </a:r>
            <a:r>
              <a:rPr lang="en-US" dirty="0" err="1">
                <a:latin typeface="Times New Roman" panose="02020603050405020304" pitchFamily="18" charset="0"/>
                <a:cs typeface="Times New Roman" panose="02020603050405020304" pitchFamily="18" charset="0"/>
              </a:rPr>
              <a:t>Khuluflu</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Bekir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Chobanzade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amd</a:t>
            </a:r>
            <a:r>
              <a:rPr lang="en-US" dirty="0">
                <a:latin typeface="Times New Roman" panose="02020603050405020304" pitchFamily="18" charset="0"/>
                <a:cs typeface="Times New Roman" panose="02020603050405020304" pitchFamily="18" charset="0"/>
              </a:rPr>
              <a:t> others. They even arrested </a:t>
            </a:r>
            <a:r>
              <a:rPr lang="en-US" dirty="0" err="1">
                <a:latin typeface="Times New Roman" panose="02020603050405020304" pitchFamily="18" charset="0"/>
                <a:cs typeface="Times New Roman" panose="02020603050405020304" pitchFamily="18" charset="0"/>
              </a:rPr>
              <a:t>Bekir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Chobanzade</a:t>
            </a:r>
            <a:r>
              <a:rPr lang="en-US" dirty="0">
                <a:latin typeface="Times New Roman" panose="02020603050405020304" pitchFamily="18" charset="0"/>
                <a:cs typeface="Times New Roman" panose="02020603050405020304" pitchFamily="18" charset="0"/>
              </a:rPr>
              <a:t> in a sanatorium in </a:t>
            </a:r>
            <a:r>
              <a:rPr lang="en-US" dirty="0" err="1">
                <a:latin typeface="Times New Roman" panose="02020603050405020304" pitchFamily="18" charset="0"/>
                <a:cs typeface="Times New Roman" panose="02020603050405020304" pitchFamily="18" charset="0"/>
              </a:rPr>
              <a:t>Kislovodsk</a:t>
            </a:r>
            <a:r>
              <a:rPr lang="en-US" dirty="0">
                <a:latin typeface="Times New Roman" panose="02020603050405020304" pitchFamily="18" charset="0"/>
                <a:cs typeface="Times New Roman" panose="02020603050405020304" pitchFamily="18" charset="0"/>
              </a:rPr>
              <a:t> and brought him to Baku in a special convoy.</a:t>
            </a:r>
            <a:r>
              <a:rPr lang="az-Latn-A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On March 18, 1936, historian </a:t>
            </a:r>
            <a:r>
              <a:rPr lang="en-US" dirty="0" err="1">
                <a:latin typeface="Times New Roman" panose="02020603050405020304" pitchFamily="18" charset="0"/>
                <a:cs typeface="Times New Roman" panose="02020603050405020304" pitchFamily="18" charset="0"/>
              </a:rPr>
              <a:t>Gaziz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Gubaidullin</a:t>
            </a:r>
            <a:r>
              <a:rPr lang="en-US" dirty="0">
                <a:latin typeface="Times New Roman" panose="02020603050405020304" pitchFamily="18" charset="0"/>
                <a:cs typeface="Times New Roman" panose="02020603050405020304" pitchFamily="18" charset="0"/>
              </a:rPr>
              <a:t> was also arrested.</a:t>
            </a:r>
            <a:endParaRPr lang="az-Latn-AZ"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On March 19-20, speaking at the March 6 plenum of the Central Committee of the Azerbaijan SSR, Mir </a:t>
            </a:r>
            <a:r>
              <a:rPr lang="en-US" dirty="0" err="1">
                <a:latin typeface="Times New Roman" panose="02020603050405020304" pitchFamily="18" charset="0"/>
                <a:cs typeface="Times New Roman" panose="02020603050405020304" pitchFamily="18" charset="0"/>
              </a:rPr>
              <a:t>Jafar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Bagirov</a:t>
            </a:r>
            <a:r>
              <a:rPr lang="en-US" dirty="0">
                <a:latin typeface="Times New Roman" panose="02020603050405020304" pitchFamily="18" charset="0"/>
                <a:cs typeface="Times New Roman" panose="02020603050405020304" pitchFamily="18" charset="0"/>
              </a:rPr>
              <a:t>, talking about the nationalist work led by R. </a:t>
            </a:r>
            <a:r>
              <a:rPr lang="en-US" dirty="0" err="1">
                <a:latin typeface="Times New Roman" panose="02020603050405020304" pitchFamily="18" charset="0"/>
                <a:cs typeface="Times New Roman" panose="02020603050405020304" pitchFamily="18" charset="0"/>
              </a:rPr>
              <a:t>Akhundov</a:t>
            </a:r>
            <a:r>
              <a:rPr lang="en-US" dirty="0">
                <a:latin typeface="Times New Roman" panose="02020603050405020304" pitchFamily="18" charset="0"/>
                <a:cs typeface="Times New Roman" panose="02020603050405020304" pitchFamily="18" charset="0"/>
              </a:rPr>
              <a:t> on the cultural front, declared that professors </a:t>
            </a:r>
            <a:r>
              <a:rPr lang="en-US" dirty="0" err="1">
                <a:latin typeface="Times New Roman" panose="02020603050405020304" pitchFamily="18" charset="0"/>
                <a:cs typeface="Times New Roman" panose="02020603050405020304" pitchFamily="18" charset="0"/>
              </a:rPr>
              <a:t>Bekir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Chobanzade</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Gaziz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Gubaidullin</a:t>
            </a:r>
            <a:r>
              <a:rPr lang="en-US" dirty="0">
                <a:latin typeface="Times New Roman" panose="02020603050405020304" pitchFamily="18" charset="0"/>
                <a:cs typeface="Times New Roman" panose="02020603050405020304" pitchFamily="18" charset="0"/>
              </a:rPr>
              <a:t> are the brightest representatives of pan-Turkism in Azerbaijan.</a:t>
            </a:r>
            <a:endParaRPr lang="ru-RU" dirty="0">
              <a:latin typeface="Times New Roman" panose="02020603050405020304" pitchFamily="18" charset="0"/>
              <a:cs typeface="Times New Roman" panose="02020603050405020304" pitchFamily="18" charset="0"/>
            </a:endParaRPr>
          </a:p>
        </p:txBody>
      </p:sp>
      <p:pic>
        <p:nvPicPr>
          <p:cNvPr id="19" name="Рисунок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924" y="4376178"/>
            <a:ext cx="1741835" cy="2353831"/>
          </a:xfrm>
          <a:prstGeom prst="rect">
            <a:avLst/>
          </a:prstGeom>
        </p:spPr>
      </p:pic>
      <p:pic>
        <p:nvPicPr>
          <p:cNvPr id="20" name="Рисунок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1759" y="4375945"/>
            <a:ext cx="1905000" cy="2353831"/>
          </a:xfrm>
          <a:prstGeom prst="rect">
            <a:avLst/>
          </a:prstGeom>
        </p:spPr>
      </p:pic>
      <p:pic>
        <p:nvPicPr>
          <p:cNvPr id="21" name="Рисунок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6759" y="4375944"/>
            <a:ext cx="1819275" cy="2353831"/>
          </a:xfrm>
          <a:prstGeom prst="rect">
            <a:avLst/>
          </a:prstGeom>
        </p:spPr>
      </p:pic>
      <p:pic>
        <p:nvPicPr>
          <p:cNvPr id="23" name="Рисунок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45913" y="4381500"/>
            <a:ext cx="1838325" cy="2348275"/>
          </a:xfrm>
          <a:prstGeom prst="rect">
            <a:avLst/>
          </a:prstGeom>
        </p:spPr>
      </p:pic>
    </p:spTree>
    <p:extLst>
      <p:ext uri="{BB962C8B-B14F-4D97-AF65-F5344CB8AC3E}">
        <p14:creationId xmlns:p14="http://schemas.microsoft.com/office/powerpoint/2010/main" val="2416488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7"/>
            <a:ext cx="8784976" cy="3416320"/>
          </a:xfrm>
          <a:prstGeom prst="rect">
            <a:avLst/>
          </a:prstGeom>
        </p:spPr>
        <p:txBody>
          <a:bodyPr wrap="square">
            <a:spAutoFit/>
          </a:bodyPr>
          <a:lstStyle/>
          <a:p>
            <a:pPr algn="just"/>
            <a:r>
              <a:rPr lang="en-US" dirty="0" err="1">
                <a:latin typeface="Times New Roman" panose="02020603050405020304" pitchFamily="18" charset="0"/>
                <a:cs typeface="Times New Roman" panose="02020603050405020304" pitchFamily="18" charset="0"/>
              </a:rPr>
              <a:t>Gaziz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Gubaidullin</a:t>
            </a:r>
            <a:r>
              <a:rPr lang="en-US" dirty="0">
                <a:latin typeface="Times New Roman" panose="02020603050405020304" pitchFamily="18" charset="0"/>
                <a:cs typeface="Times New Roman" panose="02020603050405020304" pitchFamily="18" charset="0"/>
              </a:rPr>
              <a:t> is accused of being "one of the main ideologists of pan-Turkism in the territory of the USSR". He was accused of "committing harmful acts at production sites in Azerbaijan" and espionage (for Turkish, Japanese, German intelligence). </a:t>
            </a:r>
            <a:r>
              <a:rPr lang="en-US" dirty="0" err="1">
                <a:latin typeface="Times New Roman" panose="02020603050405020304" pitchFamily="18" charset="0"/>
                <a:cs typeface="Times New Roman" panose="02020603050405020304" pitchFamily="18" charset="0"/>
              </a:rPr>
              <a:t>Bekir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Chobanzade</a:t>
            </a:r>
            <a:r>
              <a:rPr lang="en-US" dirty="0">
                <a:latin typeface="Times New Roman" panose="02020603050405020304" pitchFamily="18" charset="0"/>
                <a:cs typeface="Times New Roman" panose="02020603050405020304" pitchFamily="18" charset="0"/>
              </a:rPr>
              <a:t> was charged with articles 60, 63, 70, 73 of the Criminal Code of the Azerbaijan SSR. Khalid Said </a:t>
            </a:r>
            <a:r>
              <a:rPr lang="en-US" dirty="0" err="1">
                <a:latin typeface="Times New Roman" panose="02020603050405020304" pitchFamily="18" charset="0"/>
                <a:cs typeface="Times New Roman" panose="02020603050405020304" pitchFamily="18" charset="0"/>
              </a:rPr>
              <a:t>Khojayev</a:t>
            </a:r>
            <a:r>
              <a:rPr lang="en-US" dirty="0">
                <a:latin typeface="Times New Roman" panose="02020603050405020304" pitchFamily="18" charset="0"/>
                <a:cs typeface="Times New Roman" panose="02020603050405020304" pitchFamily="18" charset="0"/>
              </a:rPr>
              <a:t> was accused of being a member of the organization and an "old Turkish intelligence officer" even if he was not named among the leaders of the organization.</a:t>
            </a:r>
          </a:p>
          <a:p>
            <a:pPr algn="just"/>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court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proceedings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held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October</a:t>
            </a:r>
            <a:r>
              <a:rPr lang="ru-RU" dirty="0">
                <a:latin typeface="Times New Roman" panose="02020603050405020304" pitchFamily="18" charset="0"/>
                <a:cs typeface="Times New Roman" panose="02020603050405020304" pitchFamily="18" charset="0"/>
              </a:rPr>
              <a:t> 11-13 </a:t>
            </a:r>
            <a:r>
              <a:rPr lang="ru-RU" dirty="0" err="1">
                <a:latin typeface="Times New Roman" panose="02020603050405020304" pitchFamily="18" charset="0"/>
                <a:cs typeface="Times New Roman" panose="02020603050405020304" pitchFamily="18" charset="0"/>
              </a:rPr>
              <a:t>included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Bekir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Chobanzade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Gaziz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Gubaidullin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Hanafi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Zeynalli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Huseynali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Bilandarli</a:t>
            </a:r>
            <a:r>
              <a:rPr lang="ru-RU" dirty="0">
                <a:latin typeface="Times New Roman" panose="02020603050405020304" pitchFamily="18" charset="0"/>
                <a:cs typeface="Times New Roman" panose="02020603050405020304" pitchFamily="18" charset="0"/>
              </a:rPr>
              <a:t>, B. </a:t>
            </a:r>
            <a:r>
              <a:rPr lang="ru-RU" dirty="0" err="1">
                <a:latin typeface="Times New Roman" panose="02020603050405020304" pitchFamily="18" charset="0"/>
                <a:cs typeface="Times New Roman" panose="02020603050405020304" pitchFamily="18" charset="0"/>
              </a:rPr>
              <a:t>Tikhomirov</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rector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Institute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Party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History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and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Faculty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History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ASU), A. </a:t>
            </a:r>
            <a:r>
              <a:rPr lang="ru-RU" dirty="0" err="1">
                <a:latin typeface="Times New Roman" panose="02020603050405020304" pitchFamily="18" charset="0"/>
                <a:cs typeface="Times New Roman" panose="02020603050405020304" pitchFamily="18" charset="0"/>
              </a:rPr>
              <a:t>Bukshpan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Khalid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Said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Khocayev</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Abdulaziz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Salamzade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Balabey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Hasanbayov</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scientists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and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party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leaders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such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Mirza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Davud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Huseynov</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and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Mammad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Juvarlinski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sentenced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to</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death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Those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sentenced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to</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death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during</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these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days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shot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last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day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of</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trial</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October</a:t>
            </a:r>
            <a:r>
              <a:rPr lang="ru-RU" dirty="0">
                <a:latin typeface="Times New Roman" panose="02020603050405020304" pitchFamily="18" charset="0"/>
                <a:cs typeface="Times New Roman" panose="02020603050405020304" pitchFamily="18" charset="0"/>
              </a:rPr>
              <a:t> 13, 1937.</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7644" y="4005064"/>
            <a:ext cx="6552728" cy="2736304"/>
          </a:xfrm>
          <a:prstGeom prst="rect">
            <a:avLst/>
          </a:prstGeom>
        </p:spPr>
      </p:pic>
    </p:spTree>
    <p:extLst>
      <p:ext uri="{BB962C8B-B14F-4D97-AF65-F5344CB8AC3E}">
        <p14:creationId xmlns:p14="http://schemas.microsoft.com/office/powerpoint/2010/main" val="1496332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88641"/>
            <a:ext cx="2019300" cy="2880319"/>
          </a:xfrm>
          <a:prstGeom prst="rect">
            <a:avLst/>
          </a:prstGeom>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9992" y="404664"/>
            <a:ext cx="4104456" cy="2520280"/>
          </a:xfrm>
          <a:prstGeom prst="rect">
            <a:avLst/>
          </a:prstGeom>
        </p:spPr>
      </p:pic>
      <p:sp>
        <p:nvSpPr>
          <p:cNvPr id="5" name="Прямоугольник 4"/>
          <p:cNvSpPr/>
          <p:nvPr/>
        </p:nvSpPr>
        <p:spPr>
          <a:xfrm>
            <a:off x="395536" y="3212975"/>
            <a:ext cx="8496944" cy="3600986"/>
          </a:xfrm>
          <a:prstGeom prst="rect">
            <a:avLst/>
          </a:prstGeom>
        </p:spPr>
        <p:txBody>
          <a:bodyPr wrap="square">
            <a:spAutoFit/>
          </a:bodyPr>
          <a:lstStyle/>
          <a:p>
            <a:pPr algn="just"/>
            <a:r>
              <a:rPr lang="en-US" sz="1900" dirty="0">
                <a:solidFill>
                  <a:srgbClr val="000000"/>
                </a:solidFill>
                <a:latin typeface="Times New Roman" panose="02020603050405020304" pitchFamily="18" charset="0"/>
              </a:rPr>
              <a:t>Beki </a:t>
            </a:r>
            <a:r>
              <a:rPr lang="en-US" sz="1900" dirty="0" err="1">
                <a:solidFill>
                  <a:srgbClr val="000000"/>
                </a:solidFill>
                <a:latin typeface="Times New Roman" panose="02020603050405020304" pitchFamily="18" charset="0"/>
              </a:rPr>
              <a:t>Chobanzade</a:t>
            </a:r>
            <a:r>
              <a:rPr lang="en-US" sz="1900" dirty="0">
                <a:solidFill>
                  <a:srgbClr val="000000"/>
                </a:solidFill>
                <a:latin typeface="Times New Roman" panose="02020603050405020304" pitchFamily="18" charset="0"/>
              </a:rPr>
              <a:t> was a prominent Azerbaijani scientist and his scientific works are still studied by researchers. After the book "From Nationalism to Internationalism" written by the scientist, </a:t>
            </a:r>
            <a:r>
              <a:rPr lang="en-US" sz="1900" dirty="0" err="1">
                <a:solidFill>
                  <a:srgbClr val="000000"/>
                </a:solidFill>
                <a:latin typeface="Times New Roman" panose="02020603050405020304" pitchFamily="18" charset="0"/>
              </a:rPr>
              <a:t>Chobanzade</a:t>
            </a:r>
            <a:r>
              <a:rPr lang="en-US" sz="1900" dirty="0">
                <a:solidFill>
                  <a:srgbClr val="000000"/>
                </a:solidFill>
                <a:latin typeface="Times New Roman" panose="02020603050405020304" pitchFamily="18" charset="0"/>
              </a:rPr>
              <a:t> was declared the ideologue of the nationalist bourgeoisie. </a:t>
            </a:r>
            <a:r>
              <a:rPr lang="en-US" sz="1900" dirty="0" err="1">
                <a:solidFill>
                  <a:srgbClr val="000000"/>
                </a:solidFill>
                <a:latin typeface="Times New Roman" panose="02020603050405020304" pitchFamily="18" charset="0"/>
              </a:rPr>
              <a:t>Chobanzade</a:t>
            </a:r>
            <a:r>
              <a:rPr lang="en-US" sz="1900" dirty="0">
                <a:solidFill>
                  <a:srgbClr val="000000"/>
                </a:solidFill>
                <a:latin typeface="Times New Roman" panose="02020603050405020304" pitchFamily="18" charset="0"/>
              </a:rPr>
              <a:t> was subjected to merciless criticism. "Revolution and Culture" magazine published a series of articles "against Prof. </a:t>
            </a:r>
            <a:r>
              <a:rPr lang="en-US" sz="1900" dirty="0" err="1">
                <a:solidFill>
                  <a:srgbClr val="000000"/>
                </a:solidFill>
                <a:latin typeface="Times New Roman" panose="02020603050405020304" pitchFamily="18" charset="0"/>
              </a:rPr>
              <a:t>Chobanzade's</a:t>
            </a:r>
            <a:r>
              <a:rPr lang="en-US" sz="1900" dirty="0">
                <a:solidFill>
                  <a:srgbClr val="000000"/>
                </a:solidFill>
                <a:latin typeface="Times New Roman" panose="02020603050405020304" pitchFamily="18" charset="0"/>
              </a:rPr>
              <a:t> political and literary views", accusing </a:t>
            </a:r>
            <a:r>
              <a:rPr lang="en-US" sz="1900" dirty="0" err="1">
                <a:solidFill>
                  <a:srgbClr val="000000"/>
                </a:solidFill>
                <a:latin typeface="Times New Roman" panose="02020603050405020304" pitchFamily="18" charset="0"/>
              </a:rPr>
              <a:t>Chobanzade</a:t>
            </a:r>
            <a:r>
              <a:rPr lang="en-US" sz="1900" dirty="0">
                <a:solidFill>
                  <a:srgbClr val="000000"/>
                </a:solidFill>
                <a:latin typeface="Times New Roman" panose="02020603050405020304" pitchFamily="18" charset="0"/>
              </a:rPr>
              <a:t> of pan-Turkism and </a:t>
            </a:r>
            <a:r>
              <a:rPr lang="en-US" sz="1900" dirty="0" err="1">
                <a:solidFill>
                  <a:srgbClr val="000000"/>
                </a:solidFill>
                <a:latin typeface="Times New Roman" panose="02020603050405020304" pitchFamily="18" charset="0"/>
              </a:rPr>
              <a:t>Kemalism.On</a:t>
            </a:r>
            <a:r>
              <a:rPr lang="en-US" sz="1900" dirty="0">
                <a:solidFill>
                  <a:srgbClr val="000000"/>
                </a:solidFill>
                <a:latin typeface="Times New Roman" panose="02020603050405020304" pitchFamily="18" charset="0"/>
              </a:rPr>
              <a:t> January 28, 1937, the professor, who was resting with his wife in </a:t>
            </a:r>
            <a:r>
              <a:rPr lang="en-US" sz="1900" dirty="0" err="1">
                <a:solidFill>
                  <a:srgbClr val="000000"/>
                </a:solidFill>
                <a:latin typeface="Times New Roman" panose="02020603050405020304" pitchFamily="18" charset="0"/>
              </a:rPr>
              <a:t>Kislovodsky's</a:t>
            </a:r>
            <a:r>
              <a:rPr lang="en-US" sz="1900" dirty="0">
                <a:solidFill>
                  <a:srgbClr val="000000"/>
                </a:solidFill>
                <a:latin typeface="Times New Roman" panose="02020603050405020304" pitchFamily="18" charset="0"/>
              </a:rPr>
              <a:t> "</a:t>
            </a:r>
            <a:r>
              <a:rPr lang="en-US" sz="1900" dirty="0" err="1">
                <a:solidFill>
                  <a:srgbClr val="000000"/>
                </a:solidFill>
                <a:latin typeface="Times New Roman" panose="02020603050405020304" pitchFamily="18" charset="0"/>
              </a:rPr>
              <a:t>Gornyak</a:t>
            </a:r>
            <a:r>
              <a:rPr lang="en-US" sz="1900" dirty="0">
                <a:solidFill>
                  <a:srgbClr val="000000"/>
                </a:solidFill>
                <a:latin typeface="Times New Roman" panose="02020603050405020304" pitchFamily="18" charset="0"/>
              </a:rPr>
              <a:t>" sanatorium, was arrested and taken to Pyatigorsk prison, and from there to the detention center of the People's Commissariat of Internal Affairs of the Azerbaijan SSR. On October 12, after about 15 minutes of trial, he was sentenced to death. The verdict was executed on October 13, 1938.Bekir </a:t>
            </a:r>
            <a:r>
              <a:rPr lang="en-US" sz="1900" dirty="0" err="1">
                <a:solidFill>
                  <a:srgbClr val="000000"/>
                </a:solidFill>
                <a:latin typeface="Times New Roman" panose="02020603050405020304" pitchFamily="18" charset="0"/>
              </a:rPr>
              <a:t>Chobanzade's</a:t>
            </a:r>
            <a:r>
              <a:rPr lang="en-US" sz="1900" dirty="0">
                <a:solidFill>
                  <a:srgbClr val="000000"/>
                </a:solidFill>
                <a:latin typeface="Times New Roman" panose="02020603050405020304" pitchFamily="18" charset="0"/>
              </a:rPr>
              <a:t> burial place is unknown.</a:t>
            </a:r>
            <a:endParaRPr lang="ru-RU" sz="1900" dirty="0"/>
          </a:p>
        </p:txBody>
      </p:sp>
    </p:spTree>
    <p:extLst>
      <p:ext uri="{BB962C8B-B14F-4D97-AF65-F5344CB8AC3E}">
        <p14:creationId xmlns:p14="http://schemas.microsoft.com/office/powerpoint/2010/main" val="2564039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712968" cy="4524315"/>
          </a:xfrm>
          <a:prstGeom prst="rect">
            <a:avLst/>
          </a:prstGeom>
        </p:spPr>
        <p:txBody>
          <a:bodyPr wrap="square">
            <a:spAutoFit/>
          </a:bodyPr>
          <a:lstStyle/>
          <a:p>
            <a:pPr algn="just">
              <a:buNone/>
            </a:pPr>
            <a:r>
              <a:rPr lang="en-US" sz="2400" dirty="0">
                <a:solidFill>
                  <a:srgbClr val="0070C0"/>
                </a:solidFill>
                <a:latin typeface="Times New Roman" pitchFamily="18" charset="0"/>
                <a:cs typeface="Times New Roman" pitchFamily="18" charset="0"/>
              </a:rPr>
              <a:t>Second wave of repressions  did not start in 1937, but in1930. </a:t>
            </a:r>
          </a:p>
          <a:p>
            <a:pPr algn="just">
              <a:buNone/>
            </a:pPr>
            <a:r>
              <a:rPr lang="en-US" sz="2400" dirty="0">
                <a:solidFill>
                  <a:srgbClr val="0070C0"/>
                </a:solidFill>
                <a:latin typeface="Times New Roman" pitchFamily="18" charset="0"/>
                <a:cs typeface="Times New Roman" pitchFamily="18" charset="0"/>
              </a:rPr>
              <a:t>When the First Deputy Chairman of the People's Commissars of the USSR, V.M. Molotov, made a speech before the New Year, he expressed the opinion that the 30th year will be the last year in which the intelligentsia lived in peace. After that, a wave of repression began, albeit mildly.</a:t>
            </a:r>
          </a:p>
          <a:p>
            <a:pPr algn="just">
              <a:buNone/>
            </a:pPr>
            <a:endParaRPr lang="en-US" sz="2400" dirty="0">
              <a:solidFill>
                <a:srgbClr val="0070C0"/>
              </a:solidFill>
              <a:latin typeface="Times New Roman" pitchFamily="18" charset="0"/>
              <a:cs typeface="Times New Roman" pitchFamily="18" charset="0"/>
            </a:endParaRPr>
          </a:p>
          <a:p>
            <a:pPr algn="just">
              <a:buNone/>
            </a:pPr>
            <a:r>
              <a:rPr lang="en-US" sz="2400" dirty="0">
                <a:solidFill>
                  <a:srgbClr val="0070C0"/>
                </a:solidFill>
                <a:latin typeface="Times New Roman" pitchFamily="18" charset="0"/>
                <a:cs typeface="Times New Roman" pitchFamily="18" charset="0"/>
              </a:rPr>
              <a:t>On December 1, 1936, Sergey </a:t>
            </a:r>
            <a:r>
              <a:rPr lang="en-US" sz="2400" dirty="0" err="1">
                <a:solidFill>
                  <a:srgbClr val="0070C0"/>
                </a:solidFill>
                <a:latin typeface="Times New Roman" pitchFamily="18" charset="0"/>
                <a:cs typeface="Times New Roman" pitchFamily="18" charset="0"/>
              </a:rPr>
              <a:t>Mironovich</a:t>
            </a:r>
            <a:r>
              <a:rPr lang="en-US" sz="2400" dirty="0">
                <a:solidFill>
                  <a:srgbClr val="0070C0"/>
                </a:solidFill>
                <a:latin typeface="Times New Roman" pitchFamily="18" charset="0"/>
                <a:cs typeface="Times New Roman" pitchFamily="18" charset="0"/>
              </a:rPr>
              <a:t> Kirov was assassinated in Leningrad, his body was brought to Moscow on the 4th of the month. A few days later, by the decision of the Central Committee, emergency triads were created. I.O. </a:t>
            </a:r>
            <a:r>
              <a:rPr lang="en-US" sz="2400" dirty="0" err="1">
                <a:solidFill>
                  <a:srgbClr val="0070C0"/>
                </a:solidFill>
                <a:latin typeface="Times New Roman" pitchFamily="18" charset="0"/>
                <a:cs typeface="Times New Roman" pitchFamily="18" charset="0"/>
              </a:rPr>
              <a:t>Matulevich</a:t>
            </a:r>
            <a:r>
              <a:rPr lang="en-US" sz="2400" dirty="0">
                <a:solidFill>
                  <a:srgbClr val="0070C0"/>
                </a:solidFill>
                <a:latin typeface="Times New Roman" pitchFamily="18" charset="0"/>
                <a:cs typeface="Times New Roman" pitchFamily="18" charset="0"/>
              </a:rPr>
              <a:t>, I.M. </a:t>
            </a:r>
            <a:r>
              <a:rPr lang="en-US" sz="2400" dirty="0" err="1">
                <a:solidFill>
                  <a:srgbClr val="0070C0"/>
                </a:solidFill>
                <a:latin typeface="Times New Roman" pitchFamily="18" charset="0"/>
                <a:cs typeface="Times New Roman" pitchFamily="18" charset="0"/>
              </a:rPr>
              <a:t>Zaryanov</a:t>
            </a:r>
            <a:r>
              <a:rPr lang="en-US" sz="2400" dirty="0">
                <a:solidFill>
                  <a:srgbClr val="0070C0"/>
                </a:solidFill>
                <a:latin typeface="Times New Roman" pitchFamily="18" charset="0"/>
                <a:cs typeface="Times New Roman" pitchFamily="18" charset="0"/>
              </a:rPr>
              <a:t> and Y.K. </a:t>
            </a:r>
            <a:r>
              <a:rPr lang="en-US" sz="2400" dirty="0" err="1">
                <a:solidFill>
                  <a:srgbClr val="0070C0"/>
                </a:solidFill>
                <a:latin typeface="Times New Roman" pitchFamily="18" charset="0"/>
                <a:cs typeface="Times New Roman" pitchFamily="18" charset="0"/>
              </a:rPr>
              <a:t>Jigur</a:t>
            </a:r>
            <a:r>
              <a:rPr lang="en-US" sz="2400" dirty="0">
                <a:solidFill>
                  <a:srgbClr val="0070C0"/>
                </a:solidFill>
                <a:latin typeface="Times New Roman" pitchFamily="18" charset="0"/>
                <a:cs typeface="Times New Roman" pitchFamily="18" charset="0"/>
              </a:rPr>
              <a:t> were sent to Baku.</a:t>
            </a:r>
            <a:endParaRPr lang="ru-RU"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9229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3385540"/>
            <a:ext cx="19602962" cy="67710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35</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Svante</a:t>
            </a:r>
            <a:r>
              <a:rPr kumimoji="0" lang="ru-RU" altLang="ru-RU" sz="900" b="0" i="1" u="none" strike="noStrike" cap="none" normalizeH="0" baseline="0" dirty="0">
                <a:ln>
                  <a:noFill/>
                </a:ln>
                <a:solidFill>
                  <a:srgbClr val="202122"/>
                </a:solidFill>
                <a:effectLst/>
                <a:latin typeface="Arial" panose="020B0604020202020204" pitchFamily="34" charset="0"/>
              </a:rPr>
              <a:t> E. </a:t>
            </a:r>
            <a:r>
              <a:rPr kumimoji="0" lang="ru-RU" altLang="ru-RU" sz="900" b="0" i="1" u="none" strike="noStrike" cap="none" normalizeH="0" baseline="0" dirty="0" err="1">
                <a:ln>
                  <a:noFill/>
                </a:ln>
                <a:solidFill>
                  <a:srgbClr val="202122"/>
                </a:solidFill>
                <a:effectLst/>
                <a:latin typeface="Arial" panose="020B0604020202020204" pitchFamily="34" charset="0"/>
              </a:rPr>
              <a:t>Cornell</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4"/>
              </a:rPr>
              <a:t>Azerbaijan</a:t>
            </a:r>
            <a:r>
              <a:rPr kumimoji="0" lang="ru-RU" altLang="ru-RU" sz="900" b="0" i="1" u="none" strike="noStrike" cap="none" normalizeH="0" baseline="0" dirty="0">
                <a:ln>
                  <a:noFill/>
                </a:ln>
                <a:solidFill>
                  <a:srgbClr val="3366BB"/>
                </a:solidFill>
                <a:effectLst/>
                <a:latin typeface="Arial" panose="020B0604020202020204" pitchFamily="34" charset="0"/>
                <a:hlinkClick r:id="rId4"/>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4"/>
              </a:rPr>
              <a:t>Since</a:t>
            </a:r>
            <a:r>
              <a:rPr kumimoji="0" lang="ru-RU" altLang="ru-RU" sz="900" b="0" i="1" u="none" strike="noStrike" cap="none" normalizeH="0" baseline="0" dirty="0">
                <a:ln>
                  <a:noFill/>
                </a:ln>
                <a:solidFill>
                  <a:srgbClr val="3366BB"/>
                </a:solidFill>
                <a:effectLst/>
                <a:latin typeface="Arial" panose="020B0604020202020204" pitchFamily="34" charset="0"/>
                <a:hlinkClick r:id="rId4"/>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4"/>
              </a:rPr>
              <a:t>Independence</a:t>
            </a:r>
            <a:r>
              <a:rPr kumimoji="0" lang="ru-RU" altLang="ru-RU" sz="900" b="0" i="1" u="none" strike="noStrike" cap="none" normalizeH="0" baseline="0" dirty="0">
                <a:ln>
                  <a:noFill/>
                </a:ln>
                <a:solidFill>
                  <a:srgbClr val="202122"/>
                </a:solidFill>
                <a:effectLst/>
                <a:latin typeface="Arial" panose="020B0604020202020204" pitchFamily="34" charset="0"/>
              </a:rPr>
              <a:t>. M.E. </a:t>
            </a:r>
            <a:r>
              <a:rPr kumimoji="0" lang="ru-RU" altLang="ru-RU" sz="900" b="0" i="1" u="none" strike="noStrike" cap="none" normalizeH="0" baseline="0" dirty="0" err="1">
                <a:ln>
                  <a:noFill/>
                </a:ln>
                <a:solidFill>
                  <a:srgbClr val="202122"/>
                </a:solidFill>
                <a:effectLst/>
                <a:latin typeface="Arial" panose="020B0604020202020204" pitchFamily="34" charset="0"/>
              </a:rPr>
              <a:t>Sharpe</a:t>
            </a:r>
            <a:r>
              <a:rPr kumimoji="0" lang="ru-RU" altLang="ru-RU" sz="900" b="0" i="1" u="none" strike="noStrike" cap="none" normalizeH="0" baseline="0" dirty="0">
                <a:ln>
                  <a:noFill/>
                </a:ln>
                <a:solidFill>
                  <a:srgbClr val="202122"/>
                </a:solidFill>
                <a:effectLst/>
                <a:latin typeface="Arial" panose="020B0604020202020204" pitchFamily="34" charset="0"/>
              </a:rPr>
              <a:t>. 2010. </a:t>
            </a:r>
            <a:r>
              <a:rPr kumimoji="0" lang="ru-RU" altLang="ru-RU" sz="900" b="0" i="1" u="none" strike="noStrike" cap="none" normalizeH="0" baseline="0" dirty="0" err="1">
                <a:ln>
                  <a:noFill/>
                </a:ln>
                <a:solidFill>
                  <a:srgbClr val="202122"/>
                </a:solidFill>
                <a:effectLst/>
                <a:latin typeface="Arial" panose="020B0604020202020204" pitchFamily="34" charset="0"/>
              </a:rPr>
              <a:t>səh</a:t>
            </a:r>
            <a:r>
              <a:rPr kumimoji="0" lang="ru-RU" altLang="ru-RU" sz="900" b="0" i="1" u="none" strike="noStrike" cap="none" normalizeH="0" baseline="0" dirty="0">
                <a:ln>
                  <a:noFill/>
                </a:ln>
                <a:solidFill>
                  <a:srgbClr val="202122"/>
                </a:solidFill>
                <a:effectLst/>
                <a:latin typeface="Arial" panose="020B0604020202020204" pitchFamily="34" charset="0"/>
              </a:rPr>
              <a:t>. 41. </a:t>
            </a:r>
            <a:r>
              <a:rPr kumimoji="0" lang="ru-RU" altLang="ru-RU" sz="900" b="0" i="1" u="none" strike="noStrike" cap="none" normalizeH="0" baseline="0" dirty="0">
                <a:ln>
                  <a:noFill/>
                </a:ln>
                <a:solidFill>
                  <a:srgbClr val="0645AD"/>
                </a:solidFill>
                <a:effectLst/>
                <a:latin typeface="Arial" panose="020B0604020202020204" pitchFamily="34" charset="0"/>
                <a:hlinkClick r:id="rId5" tooltip="International Standard Book Number"/>
              </a:rPr>
              <a:t>ISBN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0645AD"/>
                </a:solidFill>
                <a:effectLst/>
                <a:latin typeface="Arial" panose="020B0604020202020204" pitchFamily="34" charset="0"/>
                <a:hlinkClick r:id="rId6" tooltip="Xüsusi:BookSources/0-7656-3003-6, 9780765630032"/>
              </a:rPr>
              <a:t>0-7656-3003-6, 9780765630032</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2022-04-21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7"/>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2018-02-08</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800" b="1" i="1" u="none" strike="noStrike" cap="none" normalizeH="0" baseline="0" dirty="0" err="1">
                <a:ln>
                  <a:noFill/>
                </a:ln>
                <a:solidFill>
                  <a:srgbClr val="808080"/>
                </a:solidFill>
                <a:effectLst/>
                <a:latin typeface="Arial" panose="020B0604020202020204" pitchFamily="34" charset="0"/>
              </a:rPr>
              <a:t>Orijinal</a:t>
            </a:r>
            <a:r>
              <a:rPr kumimoji="0" lang="ru-RU" altLang="ru-RU" sz="800" b="1" i="1" u="none" strike="noStrike" cap="none" normalizeH="0" baseline="0" dirty="0">
                <a:ln>
                  <a:noFill/>
                </a:ln>
                <a:solidFill>
                  <a:srgbClr val="808080"/>
                </a:solidFill>
                <a:effectLst/>
                <a:latin typeface="Arial" panose="020B0604020202020204" pitchFamily="34" charset="0"/>
              </a:rPr>
              <a:t> </a:t>
            </a:r>
            <a:r>
              <a:rPr kumimoji="0" lang="ru-RU" altLang="ru-RU" sz="800" b="1" i="1" u="none" strike="noStrike" cap="none" normalizeH="0" baseline="0" dirty="0" err="1">
                <a:ln>
                  <a:noFill/>
                </a:ln>
                <a:solidFill>
                  <a:srgbClr val="808080"/>
                </a:solidFill>
                <a:effectLst/>
                <a:latin typeface="Arial" panose="020B0604020202020204" pitchFamily="34" charset="0"/>
              </a:rPr>
              <a:t>mətn</a:t>
            </a:r>
            <a:r>
              <a:rPr kumimoji="0" lang="ru-RU" altLang="ru-RU" sz="800" b="1" i="0" u="none" strike="noStrike" cap="none" normalizeH="0" baseline="0" dirty="0">
                <a:ln>
                  <a:noFill/>
                </a:ln>
                <a:solidFill>
                  <a:srgbClr val="808080"/>
                </a:solidFill>
                <a:effectLst/>
                <a:latin typeface="Arial" panose="020B0604020202020204" pitchFamily="34" charset="0"/>
              </a:rPr>
              <a:t>  </a:t>
            </a:r>
            <a:r>
              <a:rPr kumimoji="0" lang="ru-RU" altLang="ru-RU" sz="700" b="1" i="0" u="none" strike="noStrike" cap="none" normalizeH="0" baseline="0" dirty="0">
                <a:ln>
                  <a:noFill/>
                </a:ln>
                <a:solidFill>
                  <a:srgbClr val="888888"/>
                </a:solidFill>
                <a:effectLst/>
                <a:latin typeface="Arial" panose="020B0604020202020204" pitchFamily="34" charset="0"/>
              </a:rPr>
              <a:t>(</a:t>
            </a:r>
            <a:r>
              <a:rPr kumimoji="0" lang="ru-RU" altLang="ru-RU" sz="700" b="1" i="0" u="none" strike="noStrike" cap="none" normalizeH="0" baseline="0" dirty="0" err="1">
                <a:ln>
                  <a:noFill/>
                </a:ln>
                <a:solidFill>
                  <a:srgbClr val="888888"/>
                </a:solidFill>
                <a:effectLst/>
                <a:latin typeface="Arial" panose="020B0604020202020204" pitchFamily="34" charset="0"/>
              </a:rPr>
              <a:t>ing</a:t>
            </a:r>
            <a:r>
              <a:rPr kumimoji="0" lang="ru-RU" altLang="ru-RU" sz="700" b="1" i="0" u="none" strike="noStrike" cap="none" normalizeH="0" baseline="0" dirty="0">
                <a:ln>
                  <a:noFill/>
                </a:ln>
                <a:solidFill>
                  <a:srgbClr val="888888"/>
                </a:solidFill>
                <a:effectLst/>
                <a:latin typeface="Arial" panose="020B0604020202020204" pitchFamily="34" charset="0"/>
              </a:rPr>
              <a:t>.)</a:t>
            </a:r>
            <a:r>
              <a:rPr kumimoji="0" lang="ru-RU" altLang="ru-RU" sz="800" b="1" i="0" u="none" strike="noStrike" cap="none" normalizeH="0" baseline="0" dirty="0">
                <a:ln>
                  <a:noFill/>
                </a:ln>
                <a:solidFill>
                  <a:srgbClr val="808080"/>
                </a:solidFill>
                <a:effectLst/>
                <a:latin typeface="Arial" panose="020B0604020202020204" pitchFamily="34" charset="0"/>
              </a:rPr>
              <a:t>  </a:t>
            </a:r>
            <a:r>
              <a:rPr kumimoji="0" lang="ru-RU" altLang="ru-RU" sz="700" b="0" i="0" u="none" strike="noStrike" cap="none" normalizeH="0" baseline="0" dirty="0">
                <a:ln>
                  <a:noFill/>
                </a:ln>
                <a:solidFill>
                  <a:srgbClr val="808080"/>
                </a:solidFill>
                <a:effectLst/>
                <a:latin typeface="Arial" panose="020B0604020202020204" pitchFamily="34" charset="0"/>
                <a:hlinkClick r:id="rId8"/>
              </a:rPr>
              <a:t>[</a:t>
            </a:r>
            <a:r>
              <a:rPr kumimoji="0" lang="ru-RU" altLang="ru-RU" sz="700" b="0" i="0" u="none" strike="noStrike" cap="none" normalizeH="0" baseline="0" dirty="0" err="1">
                <a:ln>
                  <a:noFill/>
                </a:ln>
                <a:solidFill>
                  <a:srgbClr val="808080"/>
                </a:solidFill>
                <a:effectLst/>
                <a:latin typeface="Arial" panose="020B0604020202020204" pitchFamily="34" charset="0"/>
                <a:hlinkClick r:id="rId8"/>
              </a:rPr>
              <a:t>göstər</a:t>
            </a:r>
            <a:r>
              <a:rPr kumimoji="0" lang="ru-RU" altLang="ru-RU" sz="700" b="0" i="0" u="none" strike="noStrike" cap="none" normalizeH="0" baseline="0" dirty="0">
                <a:ln>
                  <a:noFill/>
                </a:ln>
                <a:solidFill>
                  <a:srgbClr val="808080"/>
                </a:solidFill>
                <a:effectLst/>
                <a:latin typeface="Arial" panose="020B0604020202020204" pitchFamily="34" charset="0"/>
                <a:hlinkClick r:id="rId8"/>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9"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Фурман, Дмитрий Ефимович. </a:t>
            </a:r>
            <a:r>
              <a:rPr kumimoji="0" lang="ru-RU" altLang="ru-RU" sz="900" b="0" i="1" u="none" strike="noStrike" cap="none" normalizeH="0" baseline="0" dirty="0">
                <a:ln>
                  <a:noFill/>
                </a:ln>
                <a:solidFill>
                  <a:srgbClr val="3366BB"/>
                </a:solidFill>
                <a:effectLst/>
                <a:latin typeface="Arial" panose="020B0604020202020204" pitchFamily="34" charset="0"/>
                <a:hlinkClick r:id="rId10"/>
              </a:rPr>
              <a:t>"Несостоявшаяся революция. Политическая борьба в Азербайджане (1988–1993 годы)"</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700" b="0" i="1" u="none" strike="noStrike" cap="none" normalizeH="0" baseline="0" dirty="0" err="1">
                <a:ln>
                  <a:noFill/>
                </a:ln>
                <a:solidFill>
                  <a:srgbClr val="72777D"/>
                </a:solidFill>
                <a:effectLst/>
                <a:latin typeface="Arial" panose="020B0604020202020204" pitchFamily="34" charset="0"/>
              </a:rPr>
              <a:t>rus</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900" b="0" i="1" u="none" strike="noStrike" cap="none" normalizeH="0" baseline="0" dirty="0">
                <a:ln>
                  <a:noFill/>
                </a:ln>
                <a:solidFill>
                  <a:srgbClr val="202122"/>
                </a:solidFill>
                <a:effectLst/>
                <a:latin typeface="Arial" panose="020B0604020202020204" pitchFamily="34" charset="0"/>
              </a:rPr>
              <a:t> (4). Дружба народов. 1994. </a:t>
            </a:r>
            <a:r>
              <a:rPr kumimoji="0" lang="ru-RU" altLang="ru-RU" sz="900" b="0" i="1" u="none" strike="noStrike" cap="none" normalizeH="0" baseline="0" dirty="0" err="1">
                <a:ln>
                  <a:noFill/>
                </a:ln>
                <a:solidFill>
                  <a:srgbClr val="202122"/>
                </a:solidFill>
                <a:effectLst/>
                <a:latin typeface="Arial" panose="020B0604020202020204" pitchFamily="34" charset="0"/>
              </a:rPr>
              <a:t>səh</a:t>
            </a:r>
            <a:r>
              <a:rPr kumimoji="0" lang="ru-RU" altLang="ru-RU" sz="900" b="0" i="1" u="none" strike="noStrike" cap="none" normalizeH="0" baseline="0" dirty="0">
                <a:ln>
                  <a:noFill/>
                </a:ln>
                <a:solidFill>
                  <a:srgbClr val="202122"/>
                </a:solidFill>
                <a:effectLst/>
                <a:latin typeface="Arial" panose="020B0604020202020204" pitchFamily="34" charset="0"/>
              </a:rPr>
              <a:t>. 152. </a:t>
            </a:r>
            <a:r>
              <a:rPr kumimoji="0" lang="ru-RU" altLang="ru-RU" sz="800" b="0" i="1" u="none" strike="noStrike" cap="none" normalizeH="0" baseline="0" dirty="0">
                <a:ln>
                  <a:noFill/>
                </a:ln>
                <a:solidFill>
                  <a:srgbClr val="202122"/>
                </a:solidFill>
                <a:effectLst/>
                <a:latin typeface="Arial" panose="020B0604020202020204" pitchFamily="34" charset="0"/>
              </a:rPr>
              <a:t>2019-07-11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11"/>
              </a:rPr>
              <a:t>arxivləşdirilib</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6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2019-02-21</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2"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Данилов, Виктор Петрович. Куда идёт Россия?.. Формальные институты и реальные практики : Материалы девятого международного симпозиума. К истории сталинского террора. </a:t>
            </a:r>
            <a:r>
              <a:rPr kumimoji="0" lang="ru-RU" altLang="ru-RU" sz="900" b="0" i="1" u="none" strike="noStrike" cap="none" normalizeH="0" baseline="0" dirty="0" err="1">
                <a:ln>
                  <a:noFill/>
                </a:ln>
                <a:solidFill>
                  <a:srgbClr val="202122"/>
                </a:solidFill>
                <a:effectLst/>
                <a:latin typeface="Arial" panose="020B0604020202020204" pitchFamily="34" charset="0"/>
              </a:rPr>
              <a:t>Moskva</a:t>
            </a:r>
            <a:r>
              <a:rPr kumimoji="0" lang="ru-RU" altLang="ru-RU" sz="900" b="0" i="1" u="none" strike="noStrike" cap="none" normalizeH="0" baseline="0" dirty="0">
                <a:ln>
                  <a:noFill/>
                </a:ln>
                <a:solidFill>
                  <a:srgbClr val="202122"/>
                </a:solidFill>
                <a:effectLst/>
                <a:latin typeface="Arial" panose="020B0604020202020204" pitchFamily="34" charset="0"/>
              </a:rPr>
              <a:t>. 2002. 309–310.</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Данилов, Виктор Петрович. Куда идёт Россия?.. Формальные институты и реальные практики : Материалы девятого международного симпозиума. К истории сталинского террора. </a:t>
            </a:r>
            <a:r>
              <a:rPr kumimoji="0" lang="ru-RU" altLang="ru-RU" sz="900" b="0" i="1" u="none" strike="noStrike" cap="none" normalizeH="0" baseline="0" dirty="0" err="1">
                <a:ln>
                  <a:noFill/>
                </a:ln>
                <a:solidFill>
                  <a:srgbClr val="202122"/>
                </a:solidFill>
                <a:effectLst/>
                <a:latin typeface="Arial" panose="020B0604020202020204" pitchFamily="34" charset="0"/>
              </a:rPr>
              <a:t>Moskva</a:t>
            </a:r>
            <a:r>
              <a:rPr kumimoji="0" lang="ru-RU" altLang="ru-RU" sz="900" b="0" i="1" u="none" strike="noStrike" cap="none" normalizeH="0" baseline="0" dirty="0">
                <a:ln>
                  <a:noFill/>
                </a:ln>
                <a:solidFill>
                  <a:srgbClr val="202122"/>
                </a:solidFill>
                <a:effectLst/>
                <a:latin typeface="Arial" panose="020B0604020202020204" pitchFamily="34" charset="0"/>
              </a:rPr>
              <a:t>. 2002. 311–313.</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4"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Ian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Grey</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15"/>
              </a:rPr>
              <a:t>Сталин. Личность в истории</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6"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226—228</a:t>
            </a: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8"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Aşnin</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Alpatov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Nasilov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2002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53</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20"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0645AD"/>
                </a:solidFill>
                <a:effectLst/>
                <a:latin typeface="Arial" panose="020B0604020202020204" pitchFamily="34" charset="0"/>
                <a:hlinkClick r:id="rId21" tooltip="Tadeuş Svetoxovski"/>
              </a:rPr>
              <a:t>Tadeuş</a:t>
            </a:r>
            <a:r>
              <a:rPr kumimoji="0" lang="ru-RU" altLang="ru-RU" sz="900" b="0" i="1" u="none" strike="noStrike" cap="none" normalizeH="0" baseline="0" dirty="0">
                <a:ln>
                  <a:noFill/>
                </a:ln>
                <a:solidFill>
                  <a:srgbClr val="0645AD"/>
                </a:solidFill>
                <a:effectLst/>
                <a:latin typeface="Arial" panose="020B0604020202020204" pitchFamily="34" charset="0"/>
                <a:hlinkClick r:id="rId21" tooltip="Tadeuş Svetoxovski"/>
              </a:rPr>
              <a:t> </a:t>
            </a:r>
            <a:r>
              <a:rPr kumimoji="0" lang="ru-RU" altLang="ru-RU" sz="900" b="0" i="1" u="none" strike="noStrike" cap="none" normalizeH="0" baseline="0" dirty="0" err="1">
                <a:ln>
                  <a:noFill/>
                </a:ln>
                <a:solidFill>
                  <a:srgbClr val="0645AD"/>
                </a:solidFill>
                <a:effectLst/>
                <a:latin typeface="Arial" panose="020B0604020202020204" pitchFamily="34" charset="0"/>
                <a:hlinkClick r:id="rId21" tooltip="Tadeuş Svetoxovski"/>
              </a:rPr>
              <a:t>Svetoxovski</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22"/>
              </a:rPr>
              <a:t>Азербайджан и Россия: общества и государства</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Moskva</a:t>
            </a:r>
            <a:r>
              <a:rPr kumimoji="0" lang="ru-RU" altLang="ru-RU" sz="900" b="0" i="1" u="none" strike="noStrike" cap="none" normalizeH="0" baseline="0" dirty="0">
                <a:ln>
                  <a:noFill/>
                </a:ln>
                <a:solidFill>
                  <a:srgbClr val="202122"/>
                </a:solidFill>
                <a:effectLst/>
                <a:latin typeface="Arial" panose="020B0604020202020204" pitchFamily="34" charset="0"/>
              </a:rPr>
              <a:t>: Летний сад. Отв. ред. и сост. Д. Е. Фурман. 2001. 29. </a:t>
            </a:r>
            <a:r>
              <a:rPr kumimoji="0" lang="ru-RU" altLang="ru-RU" sz="900" b="0" i="1" u="none" strike="noStrike" cap="none" normalizeH="0" baseline="0" dirty="0">
                <a:ln>
                  <a:noFill/>
                </a:ln>
                <a:solidFill>
                  <a:srgbClr val="0645AD"/>
                </a:solidFill>
                <a:effectLst/>
                <a:latin typeface="Arial" panose="020B0604020202020204" pitchFamily="34" charset="0"/>
                <a:hlinkClick r:id="rId5" tooltip="International Standard Book Number"/>
              </a:rPr>
              <a:t>ISBN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0645AD"/>
                </a:solidFill>
                <a:effectLst/>
                <a:latin typeface="Arial" panose="020B0604020202020204" pitchFamily="34" charset="0"/>
                <a:hlinkClick r:id="rId23" tooltip="Xüsusi:BookSources/5-94381-025-0"/>
              </a:rPr>
              <a:t>5-94381-025-0</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24"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383</a:t>
            </a:r>
          </a:p>
          <a:p>
            <a:pPr marL="0" marR="0" lvl="0" indent="0" algn="l" defTabSz="914400" rtl="0" eaLnBrk="0" fontAlgn="base" latinLnBrk="0" hangingPunct="0">
              <a:lnSpc>
                <a:spcPct val="100000"/>
              </a:lnSpc>
              <a:spcBef>
                <a:spcPct val="0"/>
              </a:spcBef>
              <a:spcAft>
                <a:spcPct val="0"/>
              </a:spcAft>
              <a:buClrTx/>
              <a:buSzTx/>
              <a:buFontTx/>
              <a:buAutoNum type="arabicPeriod" startAt="11"/>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5"/>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25"/>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5"/>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25"/>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25"/>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26"/>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234—237</a:t>
            </a:r>
          </a:p>
          <a:p>
            <a:pPr marL="0" marR="0" lvl="0" indent="0" algn="l" defTabSz="914400" rtl="0" eaLnBrk="0" fontAlgn="base" latinLnBrk="0" hangingPunct="0">
              <a:lnSpc>
                <a:spcPct val="100000"/>
              </a:lnSpc>
              <a:spcBef>
                <a:spcPct val="0"/>
              </a:spcBef>
              <a:spcAft>
                <a:spcPct val="0"/>
              </a:spcAft>
              <a:buClrTx/>
              <a:buSzTx/>
              <a:buFontTx/>
              <a:buAutoNum type="arabicPeriod" startAt="12"/>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27"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Кириллина А. А. </a:t>
            </a:r>
            <a:r>
              <a:rPr kumimoji="0" lang="ru-RU" altLang="ru-RU" sz="900" b="0" i="1" u="none" strike="noStrike" cap="none" normalizeH="0" baseline="0" dirty="0">
                <a:ln>
                  <a:noFill/>
                </a:ln>
                <a:solidFill>
                  <a:srgbClr val="3366BB"/>
                </a:solidFill>
                <a:effectLst/>
                <a:latin typeface="Arial" panose="020B0604020202020204" pitchFamily="34" charset="0"/>
                <a:hlinkClick r:id="rId28"/>
              </a:rPr>
              <a:t>Неизвестный Киров</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Sankt</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Peterburq</a:t>
            </a:r>
            <a:r>
              <a:rPr kumimoji="0" lang="ru-RU" altLang="ru-RU" sz="900" b="0" i="1" u="none" strike="noStrike" cap="none" normalizeH="0" baseline="0" dirty="0">
                <a:ln>
                  <a:noFill/>
                </a:ln>
                <a:solidFill>
                  <a:srgbClr val="202122"/>
                </a:solidFill>
                <a:effectLst/>
                <a:latin typeface="Arial" panose="020B0604020202020204" pitchFamily="34" charset="0"/>
              </a:rPr>
              <a:t>: Изд. дом „Нева“, </a:t>
            </a:r>
            <a:r>
              <a:rPr kumimoji="0" lang="ru-RU" altLang="ru-RU" sz="900" b="0" i="1" u="none" strike="noStrike" cap="none" normalizeH="0" baseline="0" dirty="0" err="1">
                <a:ln>
                  <a:noFill/>
                </a:ln>
                <a:solidFill>
                  <a:srgbClr val="202122"/>
                </a:solidFill>
                <a:effectLst/>
                <a:latin typeface="Arial" panose="020B0604020202020204" pitchFamily="34" charset="0"/>
              </a:rPr>
              <a:t>Олма</a:t>
            </a:r>
            <a:r>
              <a:rPr kumimoji="0" lang="ru-RU" altLang="ru-RU" sz="900" b="0" i="1" u="none" strike="noStrike" cap="none" normalizeH="0" baseline="0" dirty="0">
                <a:ln>
                  <a:noFill/>
                </a:ln>
                <a:solidFill>
                  <a:srgbClr val="202122"/>
                </a:solidFill>
                <a:effectLst/>
                <a:latin typeface="Arial" panose="020B0604020202020204" pitchFamily="34" charset="0"/>
              </a:rPr>
              <a:t>-Пресс. 2001. </a:t>
            </a:r>
            <a:r>
              <a:rPr kumimoji="0" lang="ru-RU" altLang="ru-RU" sz="900" b="0" i="1" u="none" strike="noStrike" cap="none" normalizeH="0" baseline="0" dirty="0" err="1">
                <a:ln>
                  <a:noFill/>
                </a:ln>
                <a:solidFill>
                  <a:srgbClr val="202122"/>
                </a:solidFill>
                <a:effectLst/>
                <a:latin typeface="Arial" panose="020B0604020202020204" pitchFamily="34" charset="0"/>
              </a:rPr>
              <a:t>səh</a:t>
            </a:r>
            <a:r>
              <a:rPr kumimoji="0" lang="ru-RU" altLang="ru-RU" sz="900" b="0" i="1" u="none" strike="noStrike" cap="none" normalizeH="0" baseline="0" dirty="0">
                <a:ln>
                  <a:noFill/>
                </a:ln>
                <a:solidFill>
                  <a:srgbClr val="202122"/>
                </a:solidFill>
                <a:effectLst/>
                <a:latin typeface="Arial" panose="020B0604020202020204" pitchFamily="34" charset="0"/>
              </a:rPr>
              <a:t>. 87.</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13"/>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29"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23</a:t>
            </a:r>
          </a:p>
          <a:p>
            <a:pPr marL="0" marR="0" lvl="0" indent="0" algn="l" defTabSz="914400" rtl="0" eaLnBrk="0" fontAlgn="base" latinLnBrk="0" hangingPunct="0">
              <a:lnSpc>
                <a:spcPct val="100000"/>
              </a:lnSpc>
              <a:spcBef>
                <a:spcPct val="0"/>
              </a:spcBef>
              <a:spcAft>
                <a:spcPct val="0"/>
              </a:spcAft>
              <a:buClrTx/>
              <a:buSzTx/>
              <a:buFontTx/>
              <a:buAutoNum type="arabicPeriod" startAt="14"/>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0"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306, 311</a:t>
            </a:r>
          </a:p>
          <a:p>
            <a:pPr marL="0" marR="0" lvl="0" indent="0" algn="l" defTabSz="914400" rtl="0" eaLnBrk="0" fontAlgn="base" latinLnBrk="0" hangingPunct="0">
              <a:lnSpc>
                <a:spcPct val="100000"/>
              </a:lnSpc>
              <a:spcBef>
                <a:spcPct val="0"/>
              </a:spcBef>
              <a:spcAft>
                <a:spcPct val="0"/>
              </a:spcAft>
              <a:buClrTx/>
              <a:buSzTx/>
              <a:buFontTx/>
              <a:buAutoNum type="arabicPeriod" startAt="15"/>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1"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Aşnin</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Alpatov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Nasilov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2002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57</a:t>
            </a:r>
          </a:p>
          <a:p>
            <a:pPr marL="0" marR="0" lvl="0" indent="0" algn="l" defTabSz="914400" rtl="0" eaLnBrk="0" fontAlgn="base" latinLnBrk="0" hangingPunct="0">
              <a:lnSpc>
                <a:spcPct val="100000"/>
              </a:lnSpc>
              <a:spcBef>
                <a:spcPct val="0"/>
              </a:spcBef>
              <a:spcAft>
                <a:spcPct val="0"/>
              </a:spcAft>
              <a:buClrTx/>
              <a:buSzTx/>
              <a:buFontTx/>
              <a:buAutoNum type="arabicPeriod" startAt="16"/>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2"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33</a:t>
            </a:r>
          </a:p>
          <a:p>
            <a:pPr marL="0" marR="0" lvl="0" indent="0" algn="l" defTabSz="914400" rtl="0" eaLnBrk="0" fontAlgn="base" latinLnBrk="0" hangingPunct="0">
              <a:lnSpc>
                <a:spcPct val="100000"/>
              </a:lnSpc>
              <a:spcBef>
                <a:spcPct val="0"/>
              </a:spcBef>
              <a:spcAft>
                <a:spcPct val="0"/>
              </a:spcAft>
              <a:buClrTx/>
              <a:buSzTx/>
              <a:buFontTx/>
              <a:buAutoNum type="arabicPeriod" startAt="17"/>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744—753, 757</a:t>
            </a:r>
          </a:p>
          <a:p>
            <a:pPr marL="0" marR="0" lvl="0" indent="0" algn="l" defTabSz="914400" rtl="0" eaLnBrk="0" fontAlgn="base" latinLnBrk="0" hangingPunct="0">
              <a:lnSpc>
                <a:spcPct val="100000"/>
              </a:lnSpc>
              <a:spcBef>
                <a:spcPct val="0"/>
              </a:spcBef>
              <a:spcAft>
                <a:spcPct val="0"/>
              </a:spcAft>
              <a:buClrTx/>
              <a:buSzTx/>
              <a:buFontTx/>
              <a:buAutoNum type="arabicPeriod" startAt="18"/>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4"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35"/>
              </a:rPr>
              <a:t>Хлевнюк</a:t>
            </a:r>
            <a:r>
              <a:rPr kumimoji="0" lang="ru-RU" altLang="ru-RU" sz="900" b="0" i="0" u="none" strike="noStrike" cap="none" normalizeH="0" baseline="0" dirty="0">
                <a:ln>
                  <a:noFill/>
                </a:ln>
                <a:solidFill>
                  <a:srgbClr val="0645AD"/>
                </a:solidFill>
                <a:effectLst/>
                <a:latin typeface="Arial" panose="020B0604020202020204" pitchFamily="34" charset="0"/>
                <a:hlinkClick r:id="rId35"/>
              </a:rPr>
              <a:t>, 1996</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142</a:t>
            </a:r>
          </a:p>
          <a:p>
            <a:pPr marL="0" marR="0" lvl="0" indent="0" algn="l" defTabSz="914400" rtl="0" eaLnBrk="0" fontAlgn="base" latinLnBrk="0" hangingPunct="0">
              <a:lnSpc>
                <a:spcPct val="100000"/>
              </a:lnSpc>
              <a:spcBef>
                <a:spcPct val="0"/>
              </a:spcBef>
              <a:spcAft>
                <a:spcPct val="0"/>
              </a:spcAft>
              <a:buClrTx/>
              <a:buSzTx/>
              <a:buFontTx/>
              <a:buAutoNum type="arabicPeriod" startAt="19"/>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36"/>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36"/>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36"/>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36"/>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36"/>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37"/>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48</a:t>
            </a:r>
          </a:p>
          <a:p>
            <a:pPr marL="0" marR="0" lvl="0" indent="0" algn="l" defTabSz="914400" rtl="0" eaLnBrk="0" fontAlgn="base" latinLnBrk="0" hangingPunct="0">
              <a:lnSpc>
                <a:spcPct val="100000"/>
              </a:lnSpc>
              <a:spcBef>
                <a:spcPct val="0"/>
              </a:spcBef>
              <a:spcAft>
                <a:spcPct val="0"/>
              </a:spcAft>
              <a:buClrTx/>
              <a:buSzTx/>
              <a:buFontTx/>
              <a:buAutoNum type="arabicPeriod" startAt="20"/>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8"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35"/>
              </a:rPr>
              <a:t>Хлевнюк</a:t>
            </a:r>
            <a:r>
              <a:rPr kumimoji="0" lang="ru-RU" altLang="ru-RU" sz="900" b="0" i="0" u="none" strike="noStrike" cap="none" normalizeH="0" baseline="0" dirty="0">
                <a:ln>
                  <a:noFill/>
                </a:ln>
                <a:solidFill>
                  <a:srgbClr val="0645AD"/>
                </a:solidFill>
                <a:effectLst/>
                <a:latin typeface="Arial" panose="020B0604020202020204" pitchFamily="34" charset="0"/>
                <a:hlinkClick r:id="rId35"/>
              </a:rPr>
              <a:t>, 1996</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144</a:t>
            </a:r>
          </a:p>
          <a:p>
            <a:pPr marL="0" marR="0" lvl="0" indent="0" algn="l" defTabSz="914400" rtl="0" eaLnBrk="0" fontAlgn="base" latinLnBrk="0" hangingPunct="0">
              <a:lnSpc>
                <a:spcPct val="100000"/>
              </a:lnSpc>
              <a:spcBef>
                <a:spcPct val="0"/>
              </a:spcBef>
              <a:spcAft>
                <a:spcPct val="0"/>
              </a:spcAft>
              <a:buClrTx/>
              <a:buSzTx/>
              <a:buFontTx/>
              <a:buAutoNum type="arabicPeriod" startAt="21"/>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39"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Aşnin</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Alpatov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Nasilov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2002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65</a:t>
            </a:r>
          </a:p>
          <a:p>
            <a:pPr marL="0" marR="0" lvl="0" indent="0" algn="l" defTabSz="914400" rtl="0" eaLnBrk="0" fontAlgn="base" latinLnBrk="0" hangingPunct="0">
              <a:lnSpc>
                <a:spcPct val="100000"/>
              </a:lnSpc>
              <a:spcBef>
                <a:spcPct val="0"/>
              </a:spcBef>
              <a:spcAft>
                <a:spcPct val="0"/>
              </a:spcAft>
              <a:buClrTx/>
              <a:buSzTx/>
              <a:buFontTx/>
              <a:buAutoNum type="arabicPeriod" startAt="22"/>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40"/>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4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40"/>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40"/>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40"/>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1"/>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2"/>
              </a:rPr>
              <a:t>3</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Aşnin</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Alpatov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9"/>
              </a:rPr>
              <a:t>Nasilov</a:t>
            </a:r>
            <a:r>
              <a:rPr kumimoji="0" lang="ru-RU" altLang="ru-RU" sz="900" b="0" i="0" u="none" strike="noStrike" cap="none" normalizeH="0" baseline="0" dirty="0">
                <a:ln>
                  <a:noFill/>
                </a:ln>
                <a:solidFill>
                  <a:srgbClr val="0645AD"/>
                </a:solidFill>
                <a:effectLst/>
                <a:latin typeface="Arial" panose="020B0604020202020204" pitchFamily="34" charset="0"/>
                <a:hlinkClick r:id="rId19"/>
              </a:rPr>
              <a:t>, 2002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66</a:t>
            </a:r>
          </a:p>
          <a:p>
            <a:pPr marL="0" marR="0" lvl="0" indent="0" algn="l" defTabSz="914400" rtl="0" eaLnBrk="0" fontAlgn="base" latinLnBrk="0" hangingPunct="0">
              <a:lnSpc>
                <a:spcPct val="100000"/>
              </a:lnSpc>
              <a:spcBef>
                <a:spcPct val="0"/>
              </a:spcBef>
              <a:spcAft>
                <a:spcPct val="0"/>
              </a:spcAft>
              <a:buClrTx/>
              <a:buSzTx/>
              <a:buFontTx/>
              <a:buAutoNum type="arabicPeriod" startAt="23"/>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43"/>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43"/>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43"/>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43"/>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43"/>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4"/>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5"/>
              </a:rPr>
              <a:t>3</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6"/>
              </a:rPr>
              <a:t>4</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7"/>
              </a:rPr>
              <a:t>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8"/>
              </a:rPr>
              <a:t>6</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49"/>
              </a:rPr>
              <a:t>7</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0"/>
              </a:rPr>
              <a:t>8</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1"/>
              </a:rPr>
              <a:t>9</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2"/>
              </a:rPr>
              <a:t>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3"/>
              </a:rPr>
              <a:t>11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4"/>
              </a:rPr>
              <a:t>12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İsmayılov</a:t>
            </a:r>
            <a:r>
              <a:rPr kumimoji="0" lang="ru-RU" altLang="ru-RU" sz="900" b="0" i="1" u="none" strike="noStrike" cap="none" normalizeH="0" baseline="0" dirty="0">
                <a:ln>
                  <a:noFill/>
                </a:ln>
                <a:solidFill>
                  <a:srgbClr val="202122"/>
                </a:solidFill>
                <a:effectLst/>
                <a:latin typeface="Arial" panose="020B0604020202020204" pitchFamily="34" charset="0"/>
              </a:rPr>
              <a:t>, Эльдар Р. </a:t>
            </a:r>
            <a:r>
              <a:rPr kumimoji="0" lang="ru-RU" altLang="ru-RU" sz="900" b="0" i="1" u="none" strike="noStrike" cap="none" normalizeH="0" baseline="0" dirty="0">
                <a:ln>
                  <a:noFill/>
                </a:ln>
                <a:solidFill>
                  <a:srgbClr val="3366BB"/>
                </a:solidFill>
                <a:effectLst/>
                <a:latin typeface="Arial" panose="020B0604020202020204" pitchFamily="34" charset="0"/>
                <a:hlinkClick r:id="rId55"/>
              </a:rPr>
              <a:t>"Советский государственный терроризм в Азербайджане"</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700" b="0" i="1" u="none" strike="noStrike" cap="none" normalizeH="0" baseline="0" dirty="0" err="1">
                <a:ln>
                  <a:noFill/>
                </a:ln>
                <a:solidFill>
                  <a:srgbClr val="72777D"/>
                </a:solidFill>
                <a:effectLst/>
                <a:latin typeface="Arial" panose="020B0604020202020204" pitchFamily="34" charset="0"/>
              </a:rPr>
              <a:t>rus</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900" b="0" i="1" u="none" strike="noStrike" cap="none" normalizeH="0" baseline="0" dirty="0">
                <a:ln>
                  <a:noFill/>
                </a:ln>
                <a:solidFill>
                  <a:srgbClr val="202122"/>
                </a:solidFill>
                <a:effectLst/>
                <a:latin typeface="Arial" panose="020B0604020202020204" pitchFamily="34" charset="0"/>
              </a:rPr>
              <a:t>. ca-c.org. </a:t>
            </a:r>
            <a:r>
              <a:rPr kumimoji="0" lang="ru-RU" altLang="ru-RU" sz="800" b="0" i="1" u="none" strike="noStrike" cap="none" normalizeH="0" baseline="0" dirty="0">
                <a:ln>
                  <a:noFill/>
                </a:ln>
                <a:solidFill>
                  <a:srgbClr val="202122"/>
                </a:solidFill>
                <a:effectLst/>
                <a:latin typeface="Arial" panose="020B0604020202020204" pitchFamily="34" charset="0"/>
              </a:rPr>
              <a:t>2017-01-04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56"/>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2018-02-15</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4"/>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57"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769</a:t>
            </a:r>
          </a:p>
          <a:p>
            <a:pPr marL="0" marR="0" lvl="0" indent="0" algn="l" defTabSz="914400" rtl="0" eaLnBrk="0" fontAlgn="base" latinLnBrk="0" hangingPunct="0">
              <a:lnSpc>
                <a:spcPct val="100000"/>
              </a:lnSpc>
              <a:spcBef>
                <a:spcPct val="0"/>
              </a:spcBef>
              <a:spcAft>
                <a:spcPct val="0"/>
              </a:spcAft>
              <a:buClrTx/>
              <a:buSzTx/>
              <a:buFontTx/>
              <a:buAutoNum type="arabicPeriod" startAt="25"/>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58"/>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58"/>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58"/>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58"/>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58"/>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59"/>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60"/>
              </a:rPr>
              <a:t>3</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61"/>
              </a:rPr>
              <a:t>4</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770</a:t>
            </a:r>
          </a:p>
          <a:p>
            <a:pPr marL="0" marR="0" lvl="0" indent="0" algn="l" defTabSz="914400" rtl="0" eaLnBrk="0" fontAlgn="base" latinLnBrk="0" hangingPunct="0">
              <a:lnSpc>
                <a:spcPct val="100000"/>
              </a:lnSpc>
              <a:spcBef>
                <a:spcPct val="0"/>
              </a:spcBef>
              <a:spcAft>
                <a:spcPct val="0"/>
              </a:spcAft>
              <a:buClrTx/>
              <a:buSzTx/>
              <a:buFontTx/>
              <a:buAutoNum type="arabicPeriod" startAt="26"/>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62"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78—79</a:t>
            </a:r>
          </a:p>
          <a:p>
            <a:pPr marL="0" marR="0" lvl="0" indent="0" algn="l" defTabSz="914400" rtl="0" eaLnBrk="0" fontAlgn="base" latinLnBrk="0" hangingPunct="0">
              <a:lnSpc>
                <a:spcPct val="100000"/>
              </a:lnSpc>
              <a:spcBef>
                <a:spcPct val="0"/>
              </a:spcBef>
              <a:spcAft>
                <a:spcPct val="0"/>
              </a:spcAft>
              <a:buClrTx/>
              <a:buSzTx/>
              <a:buFontTx/>
              <a:buAutoNum type="arabicPeriod" startAt="27"/>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63"/>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63"/>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63"/>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63"/>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63"/>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64"/>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Наджафов</a:t>
            </a:r>
            <a:r>
              <a:rPr kumimoji="0" lang="ru-RU" altLang="ru-RU" sz="900" b="0" i="1" u="none" strike="noStrike" cap="none" normalizeH="0" baseline="0" dirty="0">
                <a:ln>
                  <a:noFill/>
                </a:ln>
                <a:solidFill>
                  <a:srgbClr val="202122"/>
                </a:solidFill>
                <a:effectLst/>
                <a:latin typeface="Arial" panose="020B0604020202020204" pitchFamily="34" charset="0"/>
              </a:rPr>
              <a:t> Д. </a:t>
            </a:r>
            <a:r>
              <a:rPr kumimoji="0" lang="ru-RU" altLang="ru-RU" sz="900" b="0" i="1" u="none" strike="noStrike" cap="none" normalizeH="0" baseline="0" dirty="0">
                <a:ln>
                  <a:noFill/>
                </a:ln>
                <a:solidFill>
                  <a:srgbClr val="3366BB"/>
                </a:solidFill>
                <a:effectLst/>
                <a:latin typeface="Arial" panose="020B0604020202020204" pitchFamily="34" charset="0"/>
                <a:hlinkClick r:id="rId65"/>
              </a:rPr>
              <a:t>"Как Азербайджан пережил «большой террор»… Интервью с ученым-историком Эльдаром </a:t>
            </a:r>
            <a:r>
              <a:rPr kumimoji="0" lang="ru-RU" altLang="ru-RU" sz="900" b="0" i="1" u="none" strike="noStrike" cap="none" normalizeH="0" baseline="0" dirty="0" err="1">
                <a:ln>
                  <a:noFill/>
                </a:ln>
                <a:solidFill>
                  <a:srgbClr val="3366BB"/>
                </a:solidFill>
                <a:effectLst/>
                <a:latin typeface="Arial" panose="020B0604020202020204" pitchFamily="34" charset="0"/>
                <a:hlinkClick r:id="rId65"/>
              </a:rPr>
              <a:t>Исмайловым</a:t>
            </a:r>
            <a:r>
              <a:rPr kumimoji="0" lang="ru-RU" altLang="ru-RU" sz="900" b="0" i="1" u="none" strike="noStrike" cap="none" normalizeH="0" baseline="0" dirty="0">
                <a:ln>
                  <a:noFill/>
                </a:ln>
                <a:solidFill>
                  <a:srgbClr val="3366BB"/>
                </a:solidFill>
                <a:effectLst/>
                <a:latin typeface="Arial" panose="020B0604020202020204" pitchFamily="34" charset="0"/>
                <a:hlinkClick r:id="rId65"/>
              </a:rPr>
              <a:t>"</a:t>
            </a:r>
            <a:r>
              <a:rPr kumimoji="0" lang="ru-RU" altLang="ru-RU" sz="900" b="0" i="1" u="none" strike="noStrike" cap="none" normalizeH="0" baseline="0" dirty="0">
                <a:ln>
                  <a:noFill/>
                </a:ln>
                <a:solidFill>
                  <a:srgbClr val="202122"/>
                </a:solidFill>
                <a:effectLst/>
                <a:latin typeface="Arial" panose="020B0604020202020204" pitchFamily="34" charset="0"/>
              </a:rPr>
              <a:t>. 1news.az. 9 </a:t>
            </a:r>
            <a:r>
              <a:rPr kumimoji="0" lang="ru-RU" altLang="ru-RU" sz="900" b="0" i="1" u="none" strike="noStrike" cap="none" normalizeH="0" baseline="0" dirty="0" err="1">
                <a:ln>
                  <a:noFill/>
                </a:ln>
                <a:solidFill>
                  <a:srgbClr val="202122"/>
                </a:solidFill>
                <a:effectLst/>
                <a:latin typeface="Arial" panose="020B0604020202020204" pitchFamily="34" charset="0"/>
              </a:rPr>
              <a:t>avqust</a:t>
            </a:r>
            <a:r>
              <a:rPr kumimoji="0" lang="ru-RU" altLang="ru-RU" sz="900" b="0" i="1" u="none" strike="noStrike" cap="none" normalizeH="0" baseline="0" dirty="0">
                <a:ln>
                  <a:noFill/>
                </a:ln>
                <a:solidFill>
                  <a:srgbClr val="202122"/>
                </a:solidFill>
                <a:effectLst/>
                <a:latin typeface="Arial" panose="020B0604020202020204" pitchFamily="34" charset="0"/>
              </a:rPr>
              <a:t> 2007. </a:t>
            </a:r>
            <a:r>
              <a:rPr kumimoji="0" lang="ru-RU" altLang="ru-RU" sz="800" b="0" i="1" u="none" strike="noStrike" cap="none" normalizeH="0" baseline="0" dirty="0">
                <a:ln>
                  <a:noFill/>
                </a:ln>
                <a:solidFill>
                  <a:srgbClr val="202122"/>
                </a:solidFill>
                <a:effectLst/>
                <a:latin typeface="Arial" panose="020B0604020202020204" pitchFamily="34" charset="0"/>
              </a:rPr>
              <a:t>2017-03-15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66"/>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8"/>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67"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774—775</a:t>
            </a:r>
          </a:p>
          <a:p>
            <a:pPr marL="0" marR="0" lvl="0" indent="0" algn="l" defTabSz="914400" rtl="0" eaLnBrk="0" fontAlgn="base" latinLnBrk="0" hangingPunct="0">
              <a:lnSpc>
                <a:spcPct val="100000"/>
              </a:lnSpc>
              <a:spcBef>
                <a:spcPct val="0"/>
              </a:spcBef>
              <a:spcAft>
                <a:spcPct val="0"/>
              </a:spcAft>
              <a:buClrTx/>
              <a:buSzTx/>
              <a:buFontTx/>
              <a:buAutoNum type="arabicPeriod" startAt="29"/>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68"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87</a:t>
            </a:r>
          </a:p>
          <a:p>
            <a:pPr marL="0" marR="0" lvl="0" indent="0" algn="l" defTabSz="914400" rtl="0" eaLnBrk="0" fontAlgn="base" latinLnBrk="0" hangingPunct="0">
              <a:lnSpc>
                <a:spcPct val="100000"/>
              </a:lnSpc>
              <a:spcBef>
                <a:spcPct val="0"/>
              </a:spcBef>
              <a:spcAft>
                <a:spcPct val="0"/>
              </a:spcAft>
              <a:buClrTx/>
              <a:buSzTx/>
              <a:buFontTx/>
              <a:buAutoNum type="arabicPeriod" startAt="30"/>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69"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88</a:t>
            </a:r>
          </a:p>
          <a:p>
            <a:pPr marL="0" marR="0" lvl="0" indent="0" algn="l" defTabSz="914400" rtl="0" eaLnBrk="0" fontAlgn="base" latinLnBrk="0" hangingPunct="0">
              <a:lnSpc>
                <a:spcPct val="100000"/>
              </a:lnSpc>
              <a:spcBef>
                <a:spcPct val="0"/>
              </a:spcBef>
              <a:spcAft>
                <a:spcPct val="0"/>
              </a:spcAft>
              <a:buClrTx/>
              <a:buSzTx/>
              <a:buFontTx/>
              <a:buAutoNum type="arabicPeriod" startAt="31"/>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70"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775</a:t>
            </a:r>
          </a:p>
          <a:p>
            <a:pPr marL="0" marR="0" lvl="0" indent="0" algn="l" defTabSz="914400" rtl="0" eaLnBrk="0" fontAlgn="base" latinLnBrk="0" hangingPunct="0">
              <a:lnSpc>
                <a:spcPct val="100000"/>
              </a:lnSpc>
              <a:spcBef>
                <a:spcPct val="0"/>
              </a:spcBef>
              <a:spcAft>
                <a:spcPct val="0"/>
              </a:spcAft>
              <a:buClrTx/>
              <a:buSzTx/>
              <a:buFontTx/>
              <a:buAutoNum type="arabicPeriod" startAt="32"/>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71"/>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71"/>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71"/>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71"/>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71"/>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72"/>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17"/>
              </a:rPr>
              <a:t>Baberovski</a:t>
            </a:r>
            <a:r>
              <a:rPr kumimoji="0" lang="ru-RU" altLang="ru-RU" sz="900" b="0" i="0" u="none" strike="noStrike" cap="none" normalizeH="0" baseline="0" dirty="0">
                <a:ln>
                  <a:noFill/>
                </a:ln>
                <a:solidFill>
                  <a:srgbClr val="0645AD"/>
                </a:solidFill>
                <a:effectLst/>
                <a:latin typeface="Arial" panose="020B0604020202020204" pitchFamily="34" charset="0"/>
                <a:hlinkClick r:id="rId17"/>
              </a:rPr>
              <a:t>, Y., 2010</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775—776</a:t>
            </a:r>
          </a:p>
          <a:p>
            <a:pPr marL="0" marR="0" lvl="0" indent="0" algn="l" defTabSz="914400" rtl="0" eaLnBrk="0" fontAlgn="base" latinLnBrk="0" hangingPunct="0">
              <a:lnSpc>
                <a:spcPct val="100000"/>
              </a:lnSpc>
              <a:spcBef>
                <a:spcPct val="0"/>
              </a:spcBef>
              <a:spcAft>
                <a:spcPct val="0"/>
              </a:spcAft>
              <a:buClrTx/>
              <a:buSzTx/>
              <a:buFontTx/>
              <a:buAutoNum type="arabicPeriod" startAt="33"/>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7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Данилов, Виктор Петрович. Куда идёт Россия?.. Формальные институты и реальные практики : Материалы девятого международного симпозиума. </a:t>
            </a:r>
            <a:r>
              <a:rPr kumimoji="0" lang="ru-RU" altLang="ru-RU" sz="900" b="0" i="1" u="none" strike="noStrike" cap="none" normalizeH="0" baseline="0" dirty="0" err="1">
                <a:ln>
                  <a:noFill/>
                </a:ln>
                <a:solidFill>
                  <a:srgbClr val="202122"/>
                </a:solidFill>
                <a:effectLst/>
                <a:latin typeface="Arial" panose="020B0604020202020204" pitchFamily="34" charset="0"/>
              </a:rPr>
              <a:t>Moskva</a:t>
            </a:r>
            <a:r>
              <a:rPr kumimoji="0" lang="ru-RU" altLang="ru-RU" sz="900" b="0" i="1" u="none" strike="noStrike" cap="none" normalizeH="0" baseline="0" dirty="0">
                <a:ln>
                  <a:noFill/>
                </a:ln>
                <a:solidFill>
                  <a:srgbClr val="202122"/>
                </a:solidFill>
                <a:effectLst/>
                <a:latin typeface="Arial" panose="020B0604020202020204" pitchFamily="34" charset="0"/>
              </a:rPr>
              <a:t>. 2002. 322–323.</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4"/>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74"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Юнге М., </a:t>
            </a:r>
            <a:r>
              <a:rPr kumimoji="0" lang="ru-RU" altLang="ru-RU" sz="900" b="0" i="1" u="none" strike="noStrike" cap="none" normalizeH="0" baseline="0" dirty="0" err="1">
                <a:ln>
                  <a:noFill/>
                </a:ln>
                <a:solidFill>
                  <a:srgbClr val="202122"/>
                </a:solidFill>
                <a:effectLst/>
                <a:latin typeface="Arial" panose="020B0604020202020204" pitchFamily="34" charset="0"/>
              </a:rPr>
              <a:t>Бордюгов</a:t>
            </a:r>
            <a:r>
              <a:rPr kumimoji="0" lang="ru-RU" altLang="ru-RU" sz="900" b="0" i="1" u="none" strike="noStrike" cap="none" normalizeH="0" baseline="0" dirty="0">
                <a:ln>
                  <a:noFill/>
                </a:ln>
                <a:solidFill>
                  <a:srgbClr val="202122"/>
                </a:solidFill>
                <a:effectLst/>
                <a:latin typeface="Arial" panose="020B0604020202020204" pitchFamily="34" charset="0"/>
              </a:rPr>
              <a:t>, Геннадий Аркадьевич, </a:t>
            </a:r>
            <a:r>
              <a:rPr kumimoji="0" lang="ru-RU" altLang="ru-RU" sz="900" b="0" i="1" u="none" strike="noStrike" cap="none" normalizeH="0" baseline="0" dirty="0" err="1">
                <a:ln>
                  <a:noFill/>
                </a:ln>
                <a:solidFill>
                  <a:srgbClr val="202122"/>
                </a:solidFill>
                <a:effectLst/>
                <a:latin typeface="Arial" panose="020B0604020202020204" pitchFamily="34" charset="0"/>
              </a:rPr>
              <a:t>Биннер</a:t>
            </a:r>
            <a:r>
              <a:rPr kumimoji="0" lang="ru-RU" altLang="ru-RU" sz="900" b="0" i="1" u="none" strike="noStrike" cap="none" normalizeH="0" baseline="0" dirty="0">
                <a:ln>
                  <a:noFill/>
                </a:ln>
                <a:solidFill>
                  <a:srgbClr val="202122"/>
                </a:solidFill>
                <a:effectLst/>
                <a:latin typeface="Arial" panose="020B0604020202020204" pitchFamily="34" charset="0"/>
              </a:rPr>
              <a:t> Р. </a:t>
            </a:r>
            <a:r>
              <a:rPr kumimoji="0" lang="ru-RU" altLang="ru-RU" sz="900" b="0" i="1" u="none" strike="noStrike" cap="none" normalizeH="0" baseline="0" dirty="0">
                <a:ln>
                  <a:noFill/>
                </a:ln>
                <a:solidFill>
                  <a:srgbClr val="3366BB"/>
                </a:solidFill>
                <a:effectLst/>
                <a:latin typeface="Arial" panose="020B0604020202020204" pitchFamily="34" charset="0"/>
                <a:hlinkClick r:id="rId75"/>
              </a:rPr>
              <a:t>Вертикаль большого террора. История операции по приказу НКВД №00447</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Moskva</a:t>
            </a:r>
            <a:r>
              <a:rPr kumimoji="0" lang="ru-RU" altLang="ru-RU" sz="900" b="0" i="1" u="none" strike="noStrike" cap="none" normalizeH="0" baseline="0" dirty="0">
                <a:ln>
                  <a:noFill/>
                </a:ln>
                <a:solidFill>
                  <a:srgbClr val="202122"/>
                </a:solidFill>
                <a:effectLst/>
                <a:latin typeface="Arial" panose="020B0604020202020204" pitchFamily="34" charset="0"/>
              </a:rPr>
              <a:t>: Новый Хронограф; АИРО-XXI. 2008. 71–72. </a:t>
            </a:r>
            <a:r>
              <a:rPr kumimoji="0" lang="ru-RU" altLang="ru-RU" sz="900" b="0" i="1" u="none" strike="noStrike" cap="none" normalizeH="0" baseline="0" dirty="0">
                <a:ln>
                  <a:noFill/>
                </a:ln>
                <a:solidFill>
                  <a:srgbClr val="0645AD"/>
                </a:solidFill>
                <a:effectLst/>
                <a:latin typeface="Arial" panose="020B0604020202020204" pitchFamily="34" charset="0"/>
                <a:hlinkClick r:id="rId5" tooltip="International Standard Book Number"/>
              </a:rPr>
              <a:t>ISBN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0645AD"/>
                </a:solidFill>
                <a:effectLst/>
                <a:latin typeface="Arial" panose="020B0604020202020204" pitchFamily="34" charset="0"/>
                <a:hlinkClick r:id="rId76" tooltip="Xüsusi:BookSources/978-5-94881-083-6"/>
              </a:rPr>
              <a:t>978-5-94881-083-6</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5"/>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77"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2"/>
              </a:rPr>
              <a:t>İsmayılov</a:t>
            </a:r>
            <a:r>
              <a:rPr kumimoji="0" lang="ru-RU" altLang="ru-RU" sz="900" b="0" i="0" u="none" strike="noStrike" cap="none" normalizeH="0" baseline="0" dirty="0">
                <a:ln>
                  <a:noFill/>
                </a:ln>
                <a:solidFill>
                  <a:srgbClr val="0645AD"/>
                </a:solidFill>
                <a:effectLst/>
                <a:latin typeface="Arial" panose="020B0604020202020204" pitchFamily="34" charset="0"/>
                <a:hlinkClick r:id="rId2"/>
              </a:rPr>
              <a:t>, 2015</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202122"/>
                </a:solidFill>
                <a:effectLst/>
                <a:latin typeface="Arial" panose="020B0604020202020204" pitchFamily="34" charset="0"/>
              </a:rPr>
              <a:t>səh</a:t>
            </a:r>
            <a:r>
              <a:rPr kumimoji="0" lang="ru-RU" altLang="ru-RU" sz="900" b="0" i="0" u="none" strike="noStrike" cap="none" normalizeH="0" baseline="0" dirty="0">
                <a:ln>
                  <a:noFill/>
                </a:ln>
                <a:solidFill>
                  <a:srgbClr val="202122"/>
                </a:solidFill>
                <a:effectLst/>
                <a:latin typeface="Arial" panose="020B0604020202020204" pitchFamily="34" charset="0"/>
              </a:rPr>
              <a:t>. 114</a:t>
            </a:r>
          </a:p>
          <a:p>
            <a:pPr marL="0" marR="0" lvl="0" indent="0" algn="l" defTabSz="914400" rtl="0" eaLnBrk="0" fontAlgn="base" latinLnBrk="0" hangingPunct="0">
              <a:lnSpc>
                <a:spcPct val="100000"/>
              </a:lnSpc>
              <a:spcBef>
                <a:spcPct val="0"/>
              </a:spcBef>
              <a:spcAft>
                <a:spcPct val="0"/>
              </a:spcAft>
              <a:buClrTx/>
              <a:buSzTx/>
              <a:buFontTx/>
              <a:buAutoNum type="arabicPeriod" startAt="36"/>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78"/>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78"/>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78"/>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78"/>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78"/>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79"/>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80"/>
              </a:rPr>
              <a:t>3</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0645AD"/>
                </a:solidFill>
                <a:effectLst/>
                <a:latin typeface="Arial" panose="020B0604020202020204" pitchFamily="34" charset="0"/>
                <a:hlinkClick r:id="rId81" tooltip="Eldar İsmayılov (tarixçi)"/>
              </a:rPr>
              <a:t>Eldar</a:t>
            </a:r>
            <a:r>
              <a:rPr kumimoji="0" lang="ru-RU" altLang="ru-RU" sz="900" b="0" i="1" u="none" strike="noStrike" cap="none" normalizeH="0" baseline="0" dirty="0">
                <a:ln>
                  <a:noFill/>
                </a:ln>
                <a:solidFill>
                  <a:srgbClr val="0645AD"/>
                </a:solidFill>
                <a:effectLst/>
                <a:latin typeface="Arial" panose="020B0604020202020204" pitchFamily="34" charset="0"/>
                <a:hlinkClick r:id="rId81" tooltip="Eldar İsmayılov (tarixçi)"/>
              </a:rPr>
              <a:t> </a:t>
            </a:r>
            <a:r>
              <a:rPr kumimoji="0" lang="ru-RU" altLang="ru-RU" sz="900" b="0" i="1" u="none" strike="noStrike" cap="none" normalizeH="0" baseline="0" dirty="0" err="1">
                <a:ln>
                  <a:noFill/>
                </a:ln>
                <a:solidFill>
                  <a:srgbClr val="0645AD"/>
                </a:solidFill>
                <a:effectLst/>
                <a:latin typeface="Arial" panose="020B0604020202020204" pitchFamily="34" charset="0"/>
                <a:hlinkClick r:id="rId81" tooltip="Eldar İsmayılov (tarixçi)"/>
              </a:rPr>
              <a:t>İsmayılov</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82"/>
              </a:rPr>
              <a:t>ВЛАСТЬ И НАРОД Послевоенный сталинизм в Азербайджане 1945–1953</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Bakı</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Adiloğlu</a:t>
            </a:r>
            <a:r>
              <a:rPr kumimoji="0" lang="ru-RU" altLang="ru-RU" sz="900" b="0" i="1" u="none" strike="noStrike" cap="none" normalizeH="0" baseline="0" dirty="0">
                <a:ln>
                  <a:noFill/>
                </a:ln>
                <a:solidFill>
                  <a:srgbClr val="202122"/>
                </a:solidFill>
                <a:effectLst/>
                <a:latin typeface="Arial" panose="020B0604020202020204" pitchFamily="34" charset="0"/>
              </a:rPr>
              <a:t>. 2003. </a:t>
            </a:r>
            <a:r>
              <a:rPr kumimoji="0" lang="ru-RU" altLang="ru-RU" sz="900" b="0" i="1" u="none" strike="noStrike" cap="none" normalizeH="0" baseline="0" dirty="0" err="1">
                <a:ln>
                  <a:noFill/>
                </a:ln>
                <a:solidFill>
                  <a:srgbClr val="202122"/>
                </a:solidFill>
                <a:effectLst/>
                <a:latin typeface="Arial" panose="020B0604020202020204" pitchFamily="34" charset="0"/>
              </a:rPr>
              <a:t>səh</a:t>
            </a:r>
            <a:r>
              <a:rPr kumimoji="0" lang="ru-RU" altLang="ru-RU" sz="900" b="0" i="1" u="none" strike="noStrike" cap="none" normalizeH="0" baseline="0" dirty="0">
                <a:ln>
                  <a:noFill/>
                </a:ln>
                <a:solidFill>
                  <a:srgbClr val="202122"/>
                </a:solidFill>
                <a:effectLst/>
                <a:latin typeface="Arial" panose="020B0604020202020204" pitchFamily="34" charset="0"/>
              </a:rPr>
              <a:t>. 113.</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7"/>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8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202122"/>
                </a:solidFill>
                <a:effectLst/>
                <a:latin typeface="Arial" panose="020B0604020202020204" pitchFamily="34" charset="0"/>
              </a:rPr>
              <a:t>Хаустов, В., </a:t>
            </a:r>
            <a:r>
              <a:rPr kumimoji="0" lang="ru-RU" altLang="ru-RU" sz="900" b="0" i="1" u="none" strike="noStrike" cap="none" normalizeH="0" baseline="0" dirty="0" err="1">
                <a:ln>
                  <a:noFill/>
                </a:ln>
                <a:solidFill>
                  <a:srgbClr val="202122"/>
                </a:solidFill>
                <a:effectLst/>
                <a:latin typeface="Arial" panose="020B0604020202020204" pitchFamily="34" charset="0"/>
              </a:rPr>
              <a:t>Самуэльсон</a:t>
            </a:r>
            <a:r>
              <a:rPr kumimoji="0" lang="ru-RU" altLang="ru-RU" sz="900" b="0" i="1" u="none" strike="noStrike" cap="none" normalizeH="0" baseline="0" dirty="0">
                <a:ln>
                  <a:noFill/>
                </a:ln>
                <a:solidFill>
                  <a:srgbClr val="202122"/>
                </a:solidFill>
                <a:effectLst/>
                <a:latin typeface="Arial" panose="020B0604020202020204" pitchFamily="34" charset="0"/>
              </a:rPr>
              <a:t> Л. </a:t>
            </a:r>
            <a:r>
              <a:rPr kumimoji="0" lang="ru-RU" altLang="ru-RU" sz="900" b="0" i="1" u="none" strike="noStrike" cap="none" normalizeH="0" baseline="0" dirty="0">
                <a:ln>
                  <a:noFill/>
                </a:ln>
                <a:solidFill>
                  <a:srgbClr val="3366BB"/>
                </a:solidFill>
                <a:effectLst/>
                <a:latin typeface="Arial" panose="020B0604020202020204" pitchFamily="34" charset="0"/>
                <a:hlinkClick r:id="rId84"/>
              </a:rPr>
              <a:t>Сталин, НКВД и репрессии 1936–1938 гг</a:t>
            </a:r>
            <a:r>
              <a:rPr kumimoji="0" lang="ru-RU" altLang="ru-RU" sz="900" b="0" i="1" u="none" strike="noStrike" cap="none" normalizeH="0" baseline="0" dirty="0">
                <a:ln>
                  <a:noFill/>
                </a:ln>
                <a:solidFill>
                  <a:srgbClr val="202122"/>
                </a:solidFill>
                <a:effectLst/>
                <a:latin typeface="Arial" panose="020B0604020202020204" pitchFamily="34" charset="0"/>
              </a:rPr>
              <a:t>. М.: Российская политическая энциклопедия (РОССПЭН); Фонд первого Президента России Б.Н. Ельцина. 2010. </a:t>
            </a:r>
            <a:r>
              <a:rPr kumimoji="0" lang="ru-RU" altLang="ru-RU" sz="900" b="0" i="1" u="none" strike="noStrike" cap="none" normalizeH="0" baseline="0" dirty="0" err="1">
                <a:ln>
                  <a:noFill/>
                </a:ln>
                <a:solidFill>
                  <a:srgbClr val="202122"/>
                </a:solidFill>
                <a:effectLst/>
                <a:latin typeface="Arial" panose="020B0604020202020204" pitchFamily="34" charset="0"/>
              </a:rPr>
              <a:t>səh</a:t>
            </a:r>
            <a:r>
              <a:rPr kumimoji="0" lang="ru-RU" altLang="ru-RU" sz="900" b="0" i="1" u="none" strike="noStrike" cap="none" normalizeH="0" baseline="0" dirty="0">
                <a:ln>
                  <a:noFill/>
                </a:ln>
                <a:solidFill>
                  <a:srgbClr val="202122"/>
                </a:solidFill>
                <a:effectLst/>
                <a:latin typeface="Arial" panose="020B0604020202020204" pitchFamily="34" charset="0"/>
              </a:rPr>
              <a:t>. 202. </a:t>
            </a:r>
            <a:r>
              <a:rPr kumimoji="0" lang="ru-RU" altLang="ru-RU" sz="900" b="0" i="1" u="none" strike="noStrike" cap="none" normalizeH="0" baseline="0" dirty="0">
                <a:ln>
                  <a:noFill/>
                </a:ln>
                <a:solidFill>
                  <a:srgbClr val="0645AD"/>
                </a:solidFill>
                <a:effectLst/>
                <a:latin typeface="Arial" panose="020B0604020202020204" pitchFamily="34" charset="0"/>
                <a:hlinkClick r:id="rId5" tooltip="International Standard Book Number"/>
              </a:rPr>
              <a:t>ISBN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0645AD"/>
                </a:solidFill>
                <a:effectLst/>
                <a:latin typeface="Arial" panose="020B0604020202020204" pitchFamily="34" charset="0"/>
                <a:hlinkClick r:id="rId85" tooltip="Xüsusi:BookSources/978-5-8243-1069-6"/>
              </a:rPr>
              <a:t>978-5-8243-1069-6</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2019-02-20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86"/>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2019-02-21</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8"/>
              <a:tabLst/>
            </a:pP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87"/>
              </a:rPr>
              <a:t>Jump</a:t>
            </a:r>
            <a:r>
              <a:rPr kumimoji="0" lang="ru-RU" altLang="ru-RU" sz="900" b="0" i="0" u="none" strike="noStrike" cap="none" normalizeH="0" baseline="0" dirty="0">
                <a:ln>
                  <a:noFill/>
                </a:ln>
                <a:solidFill>
                  <a:srgbClr val="0645AD"/>
                </a:solidFill>
                <a:effectLst/>
                <a:latin typeface="Arial" panose="020B0604020202020204" pitchFamily="34" charset="0"/>
                <a:hlinkClick r:id="rId87"/>
              </a:rPr>
              <a:t> </a:t>
            </a:r>
            <a:r>
              <a:rPr kumimoji="0" lang="ru-RU" altLang="ru-RU" sz="900" b="0" i="0" u="none" strike="noStrike" cap="none" normalizeH="0" baseline="0" dirty="0" err="1">
                <a:ln>
                  <a:noFill/>
                </a:ln>
                <a:solidFill>
                  <a:srgbClr val="0645AD"/>
                </a:solidFill>
                <a:effectLst/>
                <a:latin typeface="Arial" panose="020B0604020202020204" pitchFamily="34" charset="0"/>
                <a:hlinkClick r:id="rId87"/>
              </a:rPr>
              <a:t>up</a:t>
            </a:r>
            <a:r>
              <a:rPr kumimoji="0" lang="ru-RU" altLang="ru-RU" sz="900" b="0" i="0" u="none" strike="noStrike" cap="none" normalizeH="0" baseline="0" dirty="0">
                <a:ln>
                  <a:noFill/>
                </a:ln>
                <a:solidFill>
                  <a:srgbClr val="0645AD"/>
                </a:solidFill>
                <a:effectLst/>
                <a:latin typeface="Arial" panose="020B0604020202020204" pitchFamily="34" charset="0"/>
                <a:hlinkClick r:id="rId87"/>
              </a:rPr>
              <a:t> to:</a:t>
            </a:r>
            <a:r>
              <a:rPr kumimoji="0" lang="ru-RU" altLang="ru-RU" sz="900" b="0" i="1" u="none" strike="noStrike" cap="none" normalizeH="0" baseline="30000" dirty="0">
                <a:ln>
                  <a:noFill/>
                </a:ln>
                <a:solidFill>
                  <a:srgbClr val="0645AD"/>
                </a:solidFill>
                <a:effectLst/>
                <a:latin typeface="Arial" panose="020B0604020202020204" pitchFamily="34" charset="0"/>
                <a:hlinkClick r:id="rId87"/>
              </a:rPr>
              <a:t>1</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88"/>
              </a:rPr>
              <a:t>2</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89"/>
              </a:rPr>
              <a:t>3</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30000" dirty="0">
                <a:ln>
                  <a:noFill/>
                </a:ln>
                <a:solidFill>
                  <a:srgbClr val="0645AD"/>
                </a:solidFill>
                <a:effectLst/>
                <a:latin typeface="Arial" panose="020B0604020202020204" pitchFamily="34" charset="0"/>
                <a:hlinkClick r:id="rId90"/>
              </a:rPr>
              <a:t>4</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Мильбах</a:t>
            </a:r>
            <a:r>
              <a:rPr kumimoji="0" lang="ru-RU" altLang="ru-RU" sz="900" b="0" i="1" u="none" strike="noStrike" cap="none" normalizeH="0" baseline="0" dirty="0">
                <a:ln>
                  <a:noFill/>
                </a:ln>
                <a:solidFill>
                  <a:srgbClr val="202122"/>
                </a:solidFill>
                <a:effectLst/>
                <a:latin typeface="Arial" panose="020B0604020202020204" pitchFamily="34" charset="0"/>
              </a:rPr>
              <a:t>, Владимир Спартакович, </a:t>
            </a:r>
            <a:r>
              <a:rPr kumimoji="0" lang="ru-RU" altLang="ru-RU" sz="900" b="0" i="1" u="none" strike="noStrike" cap="none" normalizeH="0" baseline="0" dirty="0" err="1">
                <a:ln>
                  <a:noFill/>
                </a:ln>
                <a:solidFill>
                  <a:srgbClr val="202122"/>
                </a:solidFill>
                <a:effectLst/>
                <a:latin typeface="Arial" panose="020B0604020202020204" pitchFamily="34" charset="0"/>
              </a:rPr>
              <a:t>Ларькин</a:t>
            </a:r>
            <a:r>
              <a:rPr kumimoji="0" lang="ru-RU" altLang="ru-RU" sz="900" b="0" i="1" u="none" strike="noStrike" cap="none" normalizeH="0" baseline="0" dirty="0">
                <a:ln>
                  <a:noFill/>
                </a:ln>
                <a:solidFill>
                  <a:srgbClr val="202122"/>
                </a:solidFill>
                <a:effectLst/>
                <a:latin typeface="Arial" panose="020B0604020202020204" pitchFamily="34" charset="0"/>
              </a:rPr>
              <a:t> В. В. </a:t>
            </a:r>
            <a:r>
              <a:rPr kumimoji="0" lang="ru-RU" altLang="ru-RU" sz="900" b="0" i="1" u="none" strike="noStrike" cap="none" normalizeH="0" baseline="0" dirty="0">
                <a:ln>
                  <a:noFill/>
                </a:ln>
                <a:solidFill>
                  <a:srgbClr val="3366BB"/>
                </a:solidFill>
                <a:effectLst/>
                <a:latin typeface="Arial" panose="020B0604020202020204" pitchFamily="34" charset="0"/>
                <a:hlinkClick r:id="rId91"/>
              </a:rPr>
              <a:t>"Командующие войсками Закавказского военного округа в 1937–1938 гг. и их роль в процессе массовых политических репрессий командно-начальствующего состава"</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Журнал Новейшая история России. 2016. 198. </a:t>
            </a:r>
            <a:r>
              <a:rPr kumimoji="0" lang="ru-RU" altLang="ru-RU" sz="800" b="0" i="1" u="none" strike="noStrike" cap="none" normalizeH="0" baseline="0" dirty="0">
                <a:ln>
                  <a:noFill/>
                </a:ln>
                <a:solidFill>
                  <a:srgbClr val="202122"/>
                </a:solidFill>
                <a:effectLst/>
                <a:latin typeface="Arial" panose="020B0604020202020204" pitchFamily="34" charset="0"/>
              </a:rPr>
              <a:t>2021-05-23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92"/>
              </a:rPr>
              <a:t>arxivləşdirilib</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6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2019-02-21</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9"/>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93"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94"/>
              </a:rPr>
              <a:t>"</a:t>
            </a:r>
            <a:r>
              <a:rPr kumimoji="0" lang="ru-RU" altLang="ru-RU" sz="900" b="0" i="1" u="none" strike="noStrike" cap="none" normalizeH="0" baseline="0" dirty="0" err="1">
                <a:ln>
                  <a:noFill/>
                </a:ln>
                <a:solidFill>
                  <a:srgbClr val="3366BB"/>
                </a:solidFill>
                <a:effectLst/>
                <a:latin typeface="Arial" panose="020B0604020202020204" pitchFamily="34" charset="0"/>
                <a:hlinkClick r:id="rId94"/>
              </a:rPr>
              <a:t>Везиров</a:t>
            </a:r>
            <a:r>
              <a:rPr kumimoji="0" lang="ru-RU" altLang="ru-RU" sz="900" b="0" i="1" u="none" strike="noStrike" cap="none" normalizeH="0" baseline="0" dirty="0">
                <a:ln>
                  <a:noFill/>
                </a:ln>
                <a:solidFill>
                  <a:srgbClr val="3366BB"/>
                </a:solidFill>
                <a:effectLst/>
                <a:latin typeface="Arial" panose="020B0604020202020204" pitchFamily="34" charset="0"/>
                <a:hlinkClick r:id="rId94"/>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94"/>
              </a:rPr>
              <a:t>Гамбай</a:t>
            </a:r>
            <a:r>
              <a:rPr kumimoji="0" lang="ru-RU" altLang="ru-RU" sz="900" b="0" i="1" u="none" strike="noStrike" cap="none" normalizeH="0" baseline="0" dirty="0">
                <a:ln>
                  <a:noFill/>
                </a:ln>
                <a:solidFill>
                  <a:srgbClr val="3366BB"/>
                </a:solidFill>
                <a:effectLst/>
                <a:latin typeface="Arial" panose="020B0604020202020204" pitchFamily="34" charset="0"/>
                <a:hlinkClick r:id="rId94"/>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94"/>
              </a:rPr>
              <a:t>Мамед</a:t>
            </a:r>
            <a:r>
              <a:rPr kumimoji="0" lang="ru-RU" altLang="ru-RU" sz="900" b="0" i="1" u="none" strike="noStrike" cap="none" normalizeH="0" baseline="0" dirty="0">
                <a:ln>
                  <a:noFill/>
                </a:ln>
                <a:solidFill>
                  <a:srgbClr val="3366BB"/>
                </a:solidFill>
                <a:effectLst/>
                <a:latin typeface="Arial" panose="020B0604020202020204" pitchFamily="34" charset="0"/>
                <a:hlinkClick r:id="rId94"/>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94"/>
              </a:rPr>
              <a:t>оглы</a:t>
            </a:r>
            <a:r>
              <a:rPr kumimoji="0" lang="ru-RU" altLang="ru-RU" sz="900" b="0" i="1" u="none" strike="noStrike" cap="none" normalizeH="0" baseline="0" dirty="0">
                <a:ln>
                  <a:noFill/>
                </a:ln>
                <a:solidFill>
                  <a:srgbClr val="3366BB"/>
                </a:solidFill>
                <a:effectLst/>
                <a:latin typeface="Arial" panose="020B0604020202020204" pitchFamily="34" charset="0"/>
                <a:hlinkClick r:id="rId94"/>
              </a:rPr>
              <a:t> (1899)"</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700" b="0" i="1" u="none" strike="noStrike" cap="none" normalizeH="0" baseline="0" dirty="0" err="1">
                <a:ln>
                  <a:noFill/>
                </a:ln>
                <a:solidFill>
                  <a:srgbClr val="72777D"/>
                </a:solidFill>
                <a:effectLst/>
                <a:latin typeface="Arial" panose="020B0604020202020204" pitchFamily="34" charset="0"/>
              </a:rPr>
              <a:t>rus</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openlist.wiki</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29 </a:t>
            </a:r>
            <a:r>
              <a:rPr kumimoji="0" lang="ru-RU" altLang="ru-RU" sz="800" b="0" i="1" u="none" strike="noStrike" cap="none" normalizeH="0" baseline="0" dirty="0" err="1">
                <a:ln>
                  <a:noFill/>
                </a:ln>
                <a:solidFill>
                  <a:srgbClr val="202122"/>
                </a:solidFill>
                <a:effectLst/>
                <a:latin typeface="Arial" panose="020B0604020202020204" pitchFamily="34" charset="0"/>
              </a:rPr>
              <a:t>mart</a:t>
            </a:r>
            <a:r>
              <a:rPr kumimoji="0" lang="ru-RU" altLang="ru-RU" sz="800" b="0" i="1" u="none" strike="noStrike" cap="none" normalizeH="0" baseline="0" dirty="0">
                <a:ln>
                  <a:noFill/>
                </a:ln>
                <a:solidFill>
                  <a:srgbClr val="202122"/>
                </a:solidFill>
                <a:effectLst/>
                <a:latin typeface="Arial" panose="020B0604020202020204" pitchFamily="34" charset="0"/>
              </a:rPr>
              <a:t> 2019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95"/>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0"/>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96"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Зейналов</a:t>
            </a:r>
            <a:r>
              <a:rPr kumimoji="0" lang="ru-RU" altLang="ru-RU" sz="900" b="0" i="1" u="none" strike="noStrike" cap="none" normalizeH="0" baseline="0" dirty="0">
                <a:ln>
                  <a:noFill/>
                </a:ln>
                <a:solidFill>
                  <a:srgbClr val="202122"/>
                </a:solidFill>
                <a:effectLst/>
                <a:latin typeface="Arial" panose="020B0604020202020204" pitchFamily="34" charset="0"/>
              </a:rPr>
              <a:t> Р. Военное строительство — военно-патриотическая и оборонно-массовая работа в Азербайджанской ССР в период строительства социализма (1920 — июнь 1941 г.). Баку: </a:t>
            </a:r>
            <a:r>
              <a:rPr kumimoji="0" lang="ru-RU" altLang="ru-RU" sz="900" b="0" i="1" u="none" strike="noStrike" cap="none" normalizeH="0" baseline="0" dirty="0" err="1">
                <a:ln>
                  <a:noFill/>
                </a:ln>
                <a:solidFill>
                  <a:srgbClr val="202122"/>
                </a:solidFill>
                <a:effectLst/>
                <a:latin typeface="Arial" panose="020B0604020202020204" pitchFamily="34" charset="0"/>
              </a:rPr>
              <a:t>Элм</a:t>
            </a:r>
            <a:r>
              <a:rPr kumimoji="0" lang="ru-RU" altLang="ru-RU" sz="900" b="0" i="1" u="none" strike="noStrike" cap="none" normalizeH="0" baseline="0" dirty="0">
                <a:ln>
                  <a:noFill/>
                </a:ln>
                <a:solidFill>
                  <a:srgbClr val="202122"/>
                </a:solidFill>
                <a:effectLst/>
                <a:latin typeface="Arial" panose="020B0604020202020204" pitchFamily="34" charset="0"/>
              </a:rPr>
              <a:t>. 1990. 177.</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1"/>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97"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98"/>
              </a:rPr>
              <a:t>"Нахичеванский </a:t>
            </a:r>
            <a:r>
              <a:rPr kumimoji="0" lang="ru-RU" altLang="ru-RU" sz="900" b="0" i="1" u="none" strike="noStrike" cap="none" normalizeH="0" baseline="0" dirty="0" err="1">
                <a:ln>
                  <a:noFill/>
                </a:ln>
                <a:solidFill>
                  <a:srgbClr val="3366BB"/>
                </a:solidFill>
                <a:effectLst/>
                <a:latin typeface="Arial" panose="020B0604020202020204" pitchFamily="34" charset="0"/>
                <a:hlinkClick r:id="rId98"/>
              </a:rPr>
              <a:t>Джамшид</a:t>
            </a:r>
            <a:r>
              <a:rPr kumimoji="0" lang="ru-RU" altLang="ru-RU" sz="900" b="0" i="1" u="none" strike="noStrike" cap="none" normalizeH="0" baseline="0" dirty="0">
                <a:ln>
                  <a:noFill/>
                </a:ln>
                <a:solidFill>
                  <a:srgbClr val="3366BB"/>
                </a:solidFill>
                <a:effectLst/>
                <a:latin typeface="Arial" panose="020B0604020202020204" pitchFamily="34" charset="0"/>
                <a:hlinkClick r:id="rId98"/>
              </a:rPr>
              <a:t> </a:t>
            </a:r>
            <a:r>
              <a:rPr kumimoji="0" lang="ru-RU" altLang="ru-RU" sz="900" b="0" i="1" u="none" strike="noStrike" cap="none" normalizeH="0" baseline="0" dirty="0" err="1">
                <a:ln>
                  <a:noFill/>
                </a:ln>
                <a:solidFill>
                  <a:srgbClr val="3366BB"/>
                </a:solidFill>
                <a:effectLst/>
                <a:latin typeface="Arial" panose="020B0604020202020204" pitchFamily="34" charset="0"/>
                <a:hlinkClick r:id="rId98"/>
              </a:rPr>
              <a:t>Джафарович</a:t>
            </a:r>
            <a:r>
              <a:rPr kumimoji="0" lang="ru-RU" altLang="ru-RU" sz="900" b="0" i="1" u="none" strike="noStrike" cap="none" normalizeH="0" baseline="0" dirty="0">
                <a:ln>
                  <a:noFill/>
                </a:ln>
                <a:solidFill>
                  <a:srgbClr val="3366BB"/>
                </a:solidFill>
                <a:effectLst/>
                <a:latin typeface="Arial" panose="020B0604020202020204" pitchFamily="34" charset="0"/>
                <a:hlinkClick r:id="rId98"/>
              </a:rPr>
              <a:t> (1895)"</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700" b="0" i="1" u="none" strike="noStrike" cap="none" normalizeH="0" baseline="0" dirty="0" err="1">
                <a:ln>
                  <a:noFill/>
                </a:ln>
                <a:solidFill>
                  <a:srgbClr val="72777D"/>
                </a:solidFill>
                <a:effectLst/>
                <a:latin typeface="Arial" panose="020B0604020202020204" pitchFamily="34" charset="0"/>
              </a:rPr>
              <a:t>rus</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openlist.wiki</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29 </a:t>
            </a:r>
            <a:r>
              <a:rPr kumimoji="0" lang="ru-RU" altLang="ru-RU" sz="800" b="0" i="1" u="none" strike="noStrike" cap="none" normalizeH="0" baseline="0" dirty="0" err="1">
                <a:ln>
                  <a:noFill/>
                </a:ln>
                <a:solidFill>
                  <a:srgbClr val="202122"/>
                </a:solidFill>
                <a:effectLst/>
                <a:latin typeface="Arial" panose="020B0604020202020204" pitchFamily="34" charset="0"/>
              </a:rPr>
              <a:t>mart</a:t>
            </a:r>
            <a:r>
              <a:rPr kumimoji="0" lang="ru-RU" altLang="ru-RU" sz="800" b="0" i="1" u="none" strike="noStrike" cap="none" normalizeH="0" baseline="0" dirty="0">
                <a:ln>
                  <a:noFill/>
                </a:ln>
                <a:solidFill>
                  <a:srgbClr val="202122"/>
                </a:solidFill>
                <a:effectLst/>
                <a:latin typeface="Arial" panose="020B0604020202020204" pitchFamily="34" charset="0"/>
              </a:rPr>
              <a:t> 2019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99"/>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2"/>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00"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Мильбах</a:t>
            </a:r>
            <a:r>
              <a:rPr kumimoji="0" lang="ru-RU" altLang="ru-RU" sz="900" b="0" i="1" u="none" strike="noStrike" cap="none" normalizeH="0" baseline="0" dirty="0">
                <a:ln>
                  <a:noFill/>
                </a:ln>
                <a:solidFill>
                  <a:srgbClr val="202122"/>
                </a:solidFill>
                <a:effectLst/>
                <a:latin typeface="Arial" panose="020B0604020202020204" pitchFamily="34" charset="0"/>
              </a:rPr>
              <a:t>, Владимир Спартакович, </a:t>
            </a:r>
            <a:r>
              <a:rPr kumimoji="0" lang="ru-RU" altLang="ru-RU" sz="900" b="0" i="1" u="none" strike="noStrike" cap="none" normalizeH="0" baseline="0" dirty="0" err="1">
                <a:ln>
                  <a:noFill/>
                </a:ln>
                <a:solidFill>
                  <a:srgbClr val="202122"/>
                </a:solidFill>
                <a:effectLst/>
                <a:latin typeface="Arial" panose="020B0604020202020204" pitchFamily="34" charset="0"/>
              </a:rPr>
              <a:t>Ларькин</a:t>
            </a:r>
            <a:r>
              <a:rPr kumimoji="0" lang="ru-RU" altLang="ru-RU" sz="900" b="0" i="1" u="none" strike="noStrike" cap="none" normalizeH="0" baseline="0" dirty="0">
                <a:ln>
                  <a:noFill/>
                </a:ln>
                <a:solidFill>
                  <a:srgbClr val="202122"/>
                </a:solidFill>
                <a:effectLst/>
                <a:latin typeface="Arial" panose="020B0604020202020204" pitchFamily="34" charset="0"/>
              </a:rPr>
              <a:t> В. В. </a:t>
            </a:r>
            <a:r>
              <a:rPr kumimoji="0" lang="ru-RU" altLang="ru-RU" sz="900" b="0" i="1" u="none" strike="noStrike" cap="none" normalizeH="0" baseline="0" dirty="0">
                <a:ln>
                  <a:noFill/>
                </a:ln>
                <a:solidFill>
                  <a:srgbClr val="3366BB"/>
                </a:solidFill>
                <a:effectLst/>
                <a:latin typeface="Arial" panose="020B0604020202020204" pitchFamily="34" charset="0"/>
                <a:hlinkClick r:id="rId91"/>
              </a:rPr>
              <a:t>"Командующие войсками Закавказского военного округа в 1937–1938 гг. и их роль в процессе массовых политических репрессий командно-начальствующего состава"</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(2). Журнал Новейшая история России. 2016: 199. </a:t>
            </a:r>
            <a:r>
              <a:rPr kumimoji="0" lang="ru-RU" altLang="ru-RU" sz="800" b="0" i="1" u="none" strike="noStrike" cap="none" normalizeH="0" baseline="0" dirty="0">
                <a:ln>
                  <a:noFill/>
                </a:ln>
                <a:solidFill>
                  <a:srgbClr val="202122"/>
                </a:solidFill>
                <a:effectLst/>
                <a:latin typeface="Arial" panose="020B0604020202020204" pitchFamily="34" charset="0"/>
              </a:rPr>
              <a:t>2021-05-23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101"/>
              </a:rPr>
              <a:t>arxivləşdirilib</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600" b="0" i="1" u="none" strike="noStrike" cap="none" normalizeH="0" baseline="0" dirty="0">
                <a:ln>
                  <a:noFill/>
                </a:ln>
                <a:solidFill>
                  <a:srgbClr val="202122"/>
                </a:solidFill>
                <a:effectLst/>
                <a:latin typeface="Arial" panose="020B0604020202020204" pitchFamily="34" charset="0"/>
              </a:rPr>
              <a:t>(PDF)</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2019-02-21</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3"/>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02"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3366BB"/>
                </a:solidFill>
                <a:effectLst/>
                <a:latin typeface="Arial" panose="020B0604020202020204" pitchFamily="34" charset="0"/>
                <a:hlinkClick r:id="rId103"/>
              </a:rPr>
              <a:t>"Военно-фашистский заговор в </a:t>
            </a:r>
            <a:r>
              <a:rPr kumimoji="0" lang="ru-RU" altLang="ru-RU" sz="900" b="0" i="1" u="none" strike="noStrike" cap="none" normalizeH="0" baseline="0" dirty="0" err="1">
                <a:ln>
                  <a:noFill/>
                </a:ln>
                <a:solidFill>
                  <a:srgbClr val="3366BB"/>
                </a:solidFill>
                <a:effectLst/>
                <a:latin typeface="Arial" panose="020B0604020202020204" pitchFamily="34" charset="0"/>
                <a:hlinkClick r:id="rId103"/>
              </a:rPr>
              <a:t>Аздивизии</a:t>
            </a:r>
            <a:r>
              <a:rPr kumimoji="0" lang="ru-RU" altLang="ru-RU" sz="900" b="0" i="1" u="none" strike="noStrike" cap="none" normalizeH="0" baseline="0" dirty="0">
                <a:ln>
                  <a:noFill/>
                </a:ln>
                <a:solidFill>
                  <a:srgbClr val="3366BB"/>
                </a:solidFill>
                <a:effectLst/>
                <a:latin typeface="Arial" panose="020B0604020202020204" pitchFamily="34" charset="0"/>
                <a:hlinkClick r:id="rId103"/>
              </a:rPr>
              <a:t>"</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700" b="0" i="1" u="none" strike="noStrike" cap="none" normalizeH="0" baseline="0" dirty="0" err="1">
                <a:ln>
                  <a:noFill/>
                </a:ln>
                <a:solidFill>
                  <a:srgbClr val="72777D"/>
                </a:solidFill>
                <a:effectLst/>
                <a:latin typeface="Arial" panose="020B0604020202020204" pitchFamily="34" charset="0"/>
              </a:rPr>
              <a:t>rus</a:t>
            </a:r>
            <a:r>
              <a:rPr kumimoji="0" lang="ru-RU" altLang="ru-RU" sz="700" b="0" i="1" u="none" strike="noStrike" cap="none" normalizeH="0" baseline="0" dirty="0">
                <a:ln>
                  <a:noFill/>
                </a:ln>
                <a:solidFill>
                  <a:srgbClr val="72777D"/>
                </a:solidFill>
                <a:effectLst/>
                <a:latin typeface="Arial" panose="020B0604020202020204" pitchFamily="34" charset="0"/>
              </a:rPr>
              <a:t>)</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openlist.wiki</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29 </a:t>
            </a:r>
            <a:r>
              <a:rPr kumimoji="0" lang="ru-RU" altLang="ru-RU" sz="800" b="0" i="1" u="none" strike="noStrike" cap="none" normalizeH="0" baseline="0" dirty="0" err="1">
                <a:ln>
                  <a:noFill/>
                </a:ln>
                <a:solidFill>
                  <a:srgbClr val="202122"/>
                </a:solidFill>
                <a:effectLst/>
                <a:latin typeface="Arial" panose="020B0604020202020204" pitchFamily="34" charset="0"/>
              </a:rPr>
              <a:t>mart</a:t>
            </a:r>
            <a:r>
              <a:rPr kumimoji="0" lang="ru-RU" altLang="ru-RU" sz="800" b="0" i="1" u="none" strike="noStrike" cap="none" normalizeH="0" baseline="0" dirty="0">
                <a:ln>
                  <a:noFill/>
                </a:ln>
                <a:solidFill>
                  <a:srgbClr val="202122"/>
                </a:solidFill>
                <a:effectLst/>
                <a:latin typeface="Arial" panose="020B0604020202020204" pitchFamily="34" charset="0"/>
              </a:rPr>
              <a:t> 2019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104"/>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4"/>
              <a:tabLst/>
            </a:pPr>
            <a:r>
              <a:rPr kumimoji="0" lang="ru-RU" altLang="ru-RU" sz="900" b="0" i="0" u="none" strike="noStrike" cap="none" normalizeH="0" baseline="0" dirty="0">
                <a:ln>
                  <a:noFill/>
                </a:ln>
                <a:solidFill>
                  <a:srgbClr val="0645AD"/>
                </a:solidFill>
                <a:effectLst/>
                <a:latin typeface="Arial" panose="020B0604020202020204" pitchFamily="34" charset="0"/>
                <a:hlinkClick r:id="rId105" tooltip="Jump up"/>
              </a:rPr>
              <a:t>↑</a:t>
            </a:r>
            <a:r>
              <a:rPr kumimoji="0" lang="ru-RU" altLang="ru-RU" sz="900" b="0" i="0"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err="1">
                <a:ln>
                  <a:noFill/>
                </a:ln>
                <a:solidFill>
                  <a:srgbClr val="202122"/>
                </a:solidFill>
                <a:effectLst/>
                <a:latin typeface="Arial" panose="020B0604020202020204" pitchFamily="34" charset="0"/>
              </a:rPr>
              <a:t>Безугольный</a:t>
            </a:r>
            <a:r>
              <a:rPr kumimoji="0" lang="ru-RU" altLang="ru-RU" sz="900" b="0" i="1" u="none" strike="noStrike" cap="none" normalizeH="0" baseline="0" dirty="0">
                <a:ln>
                  <a:noFill/>
                </a:ln>
                <a:solidFill>
                  <a:srgbClr val="202122"/>
                </a:solidFill>
                <a:effectLst/>
                <a:latin typeface="Arial" panose="020B0604020202020204" pitchFamily="34" charset="0"/>
              </a:rPr>
              <a:t> А. Ю. </a:t>
            </a:r>
            <a:r>
              <a:rPr kumimoji="0" lang="ru-RU" altLang="ru-RU" sz="900" b="0" i="1" u="none" strike="noStrike" cap="none" normalizeH="0" baseline="0" dirty="0">
                <a:ln>
                  <a:noFill/>
                </a:ln>
                <a:solidFill>
                  <a:srgbClr val="3366BB"/>
                </a:solidFill>
                <a:effectLst/>
                <a:latin typeface="Arial" panose="020B0604020202020204" pitchFamily="34" charset="0"/>
                <a:hlinkClick r:id="rId106"/>
              </a:rPr>
              <a:t>Народы Кавказа и Красная Армия. 1918–1945 годы</a:t>
            </a:r>
            <a:r>
              <a:rPr kumimoji="0" lang="ru-RU" altLang="ru-RU" sz="900" b="0" i="1" u="none" strike="noStrike" cap="none" normalizeH="0" baseline="0" dirty="0">
                <a:ln>
                  <a:noFill/>
                </a:ln>
                <a:solidFill>
                  <a:srgbClr val="202122"/>
                </a:solidFill>
                <a:effectLst/>
                <a:latin typeface="Arial" panose="020B0604020202020204" pitchFamily="34" charset="0"/>
              </a:rPr>
              <a:t>. М.: Вече. 2007. 142–143. </a:t>
            </a:r>
            <a:r>
              <a:rPr kumimoji="0" lang="ru-RU" altLang="ru-RU" sz="900" b="0" i="1" u="none" strike="noStrike" cap="none" normalizeH="0" baseline="0" dirty="0">
                <a:ln>
                  <a:noFill/>
                </a:ln>
                <a:solidFill>
                  <a:srgbClr val="0645AD"/>
                </a:solidFill>
                <a:effectLst/>
                <a:latin typeface="Arial" panose="020B0604020202020204" pitchFamily="34" charset="0"/>
                <a:hlinkClick r:id="rId5" tooltip="International Standard Book Number"/>
              </a:rPr>
              <a:t>ISBN</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900" b="0" i="1" u="none" strike="noStrike" cap="none" normalizeH="0" baseline="0" dirty="0">
                <a:ln>
                  <a:noFill/>
                </a:ln>
                <a:solidFill>
                  <a:srgbClr val="0645AD"/>
                </a:solidFill>
                <a:effectLst/>
                <a:latin typeface="Arial" panose="020B0604020202020204" pitchFamily="34" charset="0"/>
                <a:hlinkClick r:id="rId107" tooltip="Xüsusi:BookSources/978-5-9533-1989-8"/>
              </a:rPr>
              <a:t>978-5-9533-1989-8</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a:ln>
                  <a:noFill/>
                </a:ln>
                <a:solidFill>
                  <a:srgbClr val="202122"/>
                </a:solidFill>
                <a:effectLst/>
                <a:latin typeface="Arial" panose="020B0604020202020204" pitchFamily="34" charset="0"/>
              </a:rPr>
              <a:t>2021-05-23 </a:t>
            </a:r>
            <a:r>
              <a:rPr kumimoji="0" lang="ru-RU" altLang="ru-RU" sz="800" b="0" i="1" u="none" strike="noStrike" cap="none" normalizeH="0" baseline="0" dirty="0" err="1">
                <a:ln>
                  <a:noFill/>
                </a:ln>
                <a:solidFill>
                  <a:srgbClr val="202122"/>
                </a:solidFill>
                <a:effectLst/>
                <a:latin typeface="Arial" panose="020B0604020202020204" pitchFamily="34" charset="0"/>
              </a:rPr>
              <a:t>tarixində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3366BB"/>
                </a:solidFill>
                <a:effectLst/>
                <a:latin typeface="Arial" panose="020B0604020202020204" pitchFamily="34" charset="0"/>
                <a:hlinkClick r:id="rId108"/>
              </a:rPr>
              <a:t>arxivləşdirilib</a:t>
            </a:r>
            <a:r>
              <a:rPr kumimoji="0" lang="ru-RU" altLang="ru-RU" sz="9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İstifadə</a:t>
            </a:r>
            <a:r>
              <a:rPr kumimoji="0" lang="ru-RU" altLang="ru-RU" sz="800" b="0" i="1" u="none" strike="noStrike" cap="none" normalizeH="0" baseline="0" dirty="0">
                <a:ln>
                  <a:noFill/>
                </a:ln>
                <a:solidFill>
                  <a:srgbClr val="202122"/>
                </a:solidFill>
                <a:effectLst/>
                <a:latin typeface="Arial" panose="020B0604020202020204" pitchFamily="34" charset="0"/>
              </a:rPr>
              <a:t> </a:t>
            </a:r>
            <a:r>
              <a:rPr kumimoji="0" lang="ru-RU" altLang="ru-RU" sz="800" b="0" i="1" u="none" strike="noStrike" cap="none" normalizeH="0" baseline="0" dirty="0" err="1">
                <a:ln>
                  <a:noFill/>
                </a:ln>
                <a:solidFill>
                  <a:srgbClr val="202122"/>
                </a:solidFill>
                <a:effectLst/>
                <a:latin typeface="Arial" panose="020B0604020202020204" pitchFamily="34" charset="0"/>
              </a:rPr>
              <a:t>tarixi</a:t>
            </a:r>
            <a:r>
              <a:rPr kumimoji="0" lang="ru-RU" altLang="ru-RU" sz="800" b="0" i="1" u="none" strike="noStrike" cap="none" normalizeH="0" baseline="0" dirty="0">
                <a:ln>
                  <a:noFill/>
                </a:ln>
                <a:solidFill>
                  <a:srgbClr val="202122"/>
                </a:solidFill>
                <a:effectLst/>
                <a:latin typeface="Arial" panose="020B0604020202020204" pitchFamily="34" charset="0"/>
              </a:rPr>
              <a:t>: 2019-02-21</a:t>
            </a:r>
            <a:r>
              <a:rPr kumimoji="0" lang="ru-RU" altLang="ru-RU" sz="900" b="0" i="1" u="none" strike="noStrike" cap="none" normalizeH="0" baseline="0" dirty="0">
                <a:ln>
                  <a:noFill/>
                </a:ln>
                <a:solidFill>
                  <a:srgbClr val="202122"/>
                </a:solidFill>
                <a:effectLst/>
                <a:latin typeface="Arial" panose="020B0604020202020204" pitchFamily="34" charset="0"/>
              </a:rPr>
              <a:t>.</a:t>
            </a:r>
            <a:endParaRPr kumimoji="0" lang="ru-RU" altLang="ru-RU" sz="900" b="0" i="0" u="none" strike="noStrike" cap="none" normalizeH="0" baseline="0" dirty="0">
              <a:ln>
                <a:noFill/>
              </a:ln>
              <a:solidFill>
                <a:srgbClr val="20212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66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120680"/>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just">
              <a:buNone/>
            </a:pPr>
            <a:endParaRPr lang="en-US" sz="1000" b="1" dirty="0">
              <a:solidFill>
                <a:srgbClr val="002060"/>
              </a:solidFill>
              <a:latin typeface="Times New Roman" pitchFamily="18" charset="0"/>
              <a:cs typeface="Times New Roman" pitchFamily="18" charset="0"/>
            </a:endParaRPr>
          </a:p>
          <a:p>
            <a:pPr marL="0" indent="0" algn="just">
              <a:buNone/>
            </a:pPr>
            <a:endParaRPr lang="az-Latn-AZ" sz="2400" dirty="0"/>
          </a:p>
          <a:p>
            <a:pPr marL="0" indent="0" algn="just">
              <a:buNone/>
            </a:pPr>
            <a:endParaRPr lang="az-Latn-AZ" sz="2400" dirty="0"/>
          </a:p>
          <a:p>
            <a:pPr marL="0" indent="0" algn="just">
              <a:buNone/>
            </a:pPr>
            <a:endParaRPr lang="az-Latn-AZ" sz="2400" dirty="0"/>
          </a:p>
          <a:p>
            <a:pPr marL="0" indent="0" algn="just">
              <a:buNone/>
            </a:pPr>
            <a:endParaRPr lang="az-Latn-AZ" sz="2400" dirty="0"/>
          </a:p>
        </p:txBody>
      </p:sp>
      <p:sp>
        <p:nvSpPr>
          <p:cNvPr id="5" name="Прямоугольник 4"/>
          <p:cNvSpPr/>
          <p:nvPr/>
        </p:nvSpPr>
        <p:spPr>
          <a:xfrm>
            <a:off x="395536" y="476673"/>
            <a:ext cx="8352928" cy="5632311"/>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It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planned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create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border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lines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some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republics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order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strengthen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protection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state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border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with</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Iran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Afghanistan</a:t>
            </a:r>
            <a:r>
              <a:rPr lang="ru-RU" sz="2400" dirty="0">
                <a:latin typeface="Times New Roman" panose="02020603050405020304" pitchFamily="18" charset="0"/>
                <a:cs typeface="Times New Roman" panose="02020603050405020304" pitchFamily="18" charset="0"/>
              </a:rPr>
              <a:t>".</a:t>
            </a:r>
            <a:r>
              <a:rPr lang="az-Latn-AZ"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az-Latn-AZ" sz="2400" dirty="0">
                <a:latin typeface="Times New Roman" panose="02020603050405020304" pitchFamily="18" charset="0"/>
                <a:cs typeface="Times New Roman" panose="02020603050405020304" pitchFamily="18" charset="0"/>
              </a:rPr>
              <a:t>In Azerbaijan, all regions of Nakhchivan MSSR,  Astara, Astrakhanbazar, Bilasuvar, Jabrayil, Zangilan, Zuvand, Garadonlu, Garyagin, Lankaran and Masalli regions were included in this line. </a:t>
            </a:r>
            <a:r>
              <a:rPr lang="en-US" sz="2400" dirty="0">
                <a:latin typeface="Times New Roman" panose="02020603050405020304" pitchFamily="18" charset="0"/>
                <a:cs typeface="Times New Roman" panose="02020603050405020304" pitchFamily="18" charset="0"/>
              </a:rPr>
              <a:t>Azerbaijan's border with Iran, the factor of southern Azerbaijanis, where was living and right now millions of Azerbaijanis and the factor of a divided nation, the factor of Turkey, and Azerbaijan’s location in a sensitive geography were also a sign that the wave of repression in Azerbaijan would be stronger.</a:t>
            </a:r>
            <a:r>
              <a:rPr lang="az-Latn-A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Azerbaijanis lived not only in the territory of the Republic of Azerbaijan they also lived in the territory of neighboring Georgia and Armenia.</a:t>
            </a:r>
            <a:r>
              <a:rPr lang="az-Latn-A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a:t>
            </a:r>
            <a:r>
              <a:rPr lang="az-Latn-AZ" sz="2400" dirty="0">
                <a:latin typeface="Times New Roman" panose="02020603050405020304" pitchFamily="18" charset="0"/>
                <a:cs typeface="Times New Roman" panose="02020603050405020304" pitchFamily="18" charset="0"/>
              </a:rPr>
              <a:t> main </a:t>
            </a:r>
            <a:r>
              <a:rPr lang="en-US" sz="2400" dirty="0">
                <a:latin typeface="Times New Roman" panose="02020603050405020304" pitchFamily="18" charset="0"/>
                <a:cs typeface="Times New Roman" panose="02020603050405020304" pitchFamily="18" charset="0"/>
              </a:rPr>
              <a:t>reason was that they were as Soviet authorities said "spies" of neighboring Turkey.</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477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ÐÐ°ÑÑÐ¸Ð½ÐºÐ¸ Ð¿Ð¾ Ð·Ð°Ð¿ÑÐ¾ÑÑ Open Access 202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ÐÐ°ÑÑÐ¸Ð½ÐºÐ¸ Ð¿Ð¾ Ð·Ð°Ð¿ÑÐ¾ÑÑ Open Access 2020"/>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Прямоугольник 4"/>
          <p:cNvSpPr/>
          <p:nvPr/>
        </p:nvSpPr>
        <p:spPr>
          <a:xfrm>
            <a:off x="307975" y="465138"/>
            <a:ext cx="8584505" cy="6463308"/>
          </a:xfrm>
          <a:prstGeom prst="rect">
            <a:avLst/>
          </a:prstGeom>
        </p:spPr>
        <p:txBody>
          <a:bodyPr wrap="square">
            <a:spAutoFit/>
          </a:bodyPr>
          <a:lstStyle/>
          <a:p>
            <a:pPr algn="just"/>
            <a:r>
              <a:rPr lang="en-US" sz="2300" dirty="0">
                <a:latin typeface="Times New Roman" panose="02020603050405020304" pitchFamily="18" charset="0"/>
                <a:cs typeface="Times New Roman" panose="02020603050405020304" pitchFamily="18" charset="0"/>
              </a:rPr>
              <a:t>Old underground party members were declared enemies of the Soviet Union, party leaders and Soviet workers very easily attracted each other to different counter-revolutionary organizations, Russian workers fought for the establishment of bourgeois-nationalist power in Azerbaijan, and old professors were fighters of terrorist groups. as they were noted.</a:t>
            </a:r>
            <a:endParaRPr lang="az-Latn-AZ"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During the years of </a:t>
            </a:r>
            <a:r>
              <a:rPr lang="en-US" sz="2300" dirty="0" err="1">
                <a:latin typeface="Times New Roman" panose="02020603050405020304" pitchFamily="18" charset="0"/>
                <a:cs typeface="Times New Roman" panose="02020603050405020304" pitchFamily="18" charset="0"/>
              </a:rPr>
              <a:t>Bolshevikization</a:t>
            </a:r>
            <a:r>
              <a:rPr lang="en-US" sz="2300" dirty="0">
                <a:latin typeface="Times New Roman" panose="02020603050405020304" pitchFamily="18" charset="0"/>
                <a:cs typeface="Times New Roman" panose="02020603050405020304" pitchFamily="18" charset="0"/>
              </a:rPr>
              <a:t>, more than 400,000 people faced exile, murder, rebellion and various physical and mental tortures. You don't want to believe the facts in the archive materials that shake people and bring them to a state of stress. So, as a result of research, we determined that only in Baku city from June 29, 1920 to January 1921, 142 people, from January 1921 to January 1922, 88 people, from January 1922 to January 1923, 135 people , 89 people from January 1923 to January 1924, 59 people from January 1924 to January 1925... were shot, on only one day of 1937 - September 8, which we consider to be the peak, culmination of political repressions. 217 people were murdered on the night of 9 to 11.</a:t>
            </a:r>
            <a:endParaRPr lang="az-Latn-AZ" sz="2300" dirty="0">
              <a:latin typeface="Times New Roman" panose="02020603050405020304" pitchFamily="18" charset="0"/>
              <a:cs typeface="Times New Roman" panose="02020603050405020304" pitchFamily="18" charset="0"/>
            </a:endParaRPr>
          </a:p>
          <a:p>
            <a:pPr algn="just"/>
            <a:endParaRPr lang="az-Latn-A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01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784976" cy="6429773"/>
          </a:xfrm>
          <a:prstGeom prst="rect">
            <a:avLst/>
          </a:prstGeom>
        </p:spPr>
        <p:txBody>
          <a:bodyPr wrap="square">
            <a:spAutoFit/>
          </a:bodyPr>
          <a:lstStyle/>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the spring of 1936, a group of former Trotskyists working in the field of humanitarian sciences were arrested in Baku. Then the "nationalists" were arrested. First, publicist Ahmet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Trinich</a:t>
            </a:r>
            <a:r>
              <a:rPr lang="en-US" sz="2000" dirty="0">
                <a:latin typeface="Times New Roman" panose="02020603050405020304" pitchFamily="18" charset="0"/>
                <a:ea typeface="Calibri" panose="020F0502020204030204" pitchFamily="34" charset="0"/>
                <a:cs typeface="Times New Roman" panose="02020603050405020304" pitchFamily="18" charset="0"/>
              </a:rPr>
              <a:t> of Albanian origin, who was in hostile relations with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Mirjafar</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Bagirov</a:t>
            </a:r>
            <a:r>
              <a:rPr lang="en-US" sz="2000" dirty="0">
                <a:latin typeface="Times New Roman" panose="02020603050405020304" pitchFamily="18" charset="0"/>
                <a:ea typeface="Calibri" panose="020F0502020204030204" pitchFamily="34" charset="0"/>
                <a:cs typeface="Times New Roman" panose="02020603050405020304" pitchFamily="18" charset="0"/>
              </a:rPr>
              <a:t>, who was the head of the republic at that time, was arrested. In April of the same year, at the meeting of the Central Committee of the Communist Party of the Azerbaijan SSR,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Bagirov</a:t>
            </a:r>
            <a:r>
              <a:rPr lang="en-US" sz="2000" dirty="0">
                <a:latin typeface="Times New Roman" panose="02020603050405020304" pitchFamily="18" charset="0"/>
                <a:ea typeface="Calibri" panose="020F0502020204030204" pitchFamily="34" charset="0"/>
                <a:cs typeface="Times New Roman" panose="02020603050405020304" pitchFamily="18" charset="0"/>
              </a:rPr>
              <a:t> read a found or fabricated letter containing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Trinich's</a:t>
            </a:r>
            <a:r>
              <a:rPr lang="en-US" sz="2000" dirty="0">
                <a:latin typeface="Times New Roman" panose="02020603050405020304" pitchFamily="18" charset="0"/>
                <a:ea typeface="Calibri" panose="020F0502020204030204" pitchFamily="34" charset="0"/>
                <a:cs typeface="Times New Roman" panose="02020603050405020304" pitchFamily="18" charset="0"/>
              </a:rPr>
              <a:t> request for the defense of the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Musavat</a:t>
            </a:r>
            <a:r>
              <a:rPr lang="en-US" sz="2000" dirty="0">
                <a:latin typeface="Times New Roman" panose="02020603050405020304" pitchFamily="18" charset="0"/>
                <a:ea typeface="Calibri" panose="020F0502020204030204" pitchFamily="34" charset="0"/>
                <a:cs typeface="Times New Roman" panose="02020603050405020304" pitchFamily="18" charset="0"/>
              </a:rPr>
              <a:t> parliament in 1918. As a result,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Trinich</a:t>
            </a:r>
            <a:r>
              <a:rPr lang="en-US" sz="2000" dirty="0">
                <a:latin typeface="Times New Roman" panose="02020603050405020304" pitchFamily="18" charset="0"/>
                <a:ea typeface="Calibri" panose="020F0502020204030204" pitchFamily="34" charset="0"/>
                <a:cs typeface="Times New Roman" panose="02020603050405020304" pitchFamily="18" charset="0"/>
              </a:rPr>
              <a:t> was expelled from the party and arrested, and during the investigation, he killed himself by pushing a button. However, the first major wave of arrests in Azerbaijan took place in the fall and mainly targeted dissidents within the Bolshevik party, members of neo-Bolshevik parties, and those suspected of disloyalty to the Soviet authorities.</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November, dozens of prominent communists were arrested by the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KhDIK</a:t>
            </a:r>
            <a:r>
              <a:rPr lang="en-US" sz="2000" dirty="0">
                <a:latin typeface="Times New Roman" panose="02020603050405020304" pitchFamily="18" charset="0"/>
                <a:ea typeface="Calibri" panose="020F0502020204030204" pitchFamily="34" charset="0"/>
                <a:cs typeface="Times New Roman" panose="02020603050405020304" pitchFamily="18" charset="0"/>
              </a:rPr>
              <a:t>, accused of Trotskyism, dissension and espionage. Even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Bagirov's</a:t>
            </a:r>
            <a:r>
              <a:rPr lang="en-US" sz="2000" dirty="0">
                <a:latin typeface="Times New Roman" panose="02020603050405020304" pitchFamily="18" charset="0"/>
                <a:ea typeface="Calibri" panose="020F0502020204030204" pitchFamily="34" charset="0"/>
                <a:cs typeface="Times New Roman" panose="02020603050405020304" pitchFamily="18" charset="0"/>
              </a:rPr>
              <a:t> personal secretary </a:t>
            </a:r>
            <a:r>
              <a:rPr lang="en-US" sz="2000" dirty="0" err="1">
                <a:latin typeface="Times New Roman" panose="02020603050405020304" pitchFamily="18" charset="0"/>
                <a:ea typeface="Calibri" panose="020F0502020204030204" pitchFamily="34" charset="0"/>
                <a:cs typeface="Times New Roman" panose="02020603050405020304" pitchFamily="18" charset="0"/>
              </a:rPr>
              <a:t>Nikishov</a:t>
            </a:r>
            <a:r>
              <a:rPr lang="en-US" sz="2000" dirty="0">
                <a:latin typeface="Times New Roman" panose="02020603050405020304" pitchFamily="18" charset="0"/>
                <a:ea typeface="Calibri" panose="020F0502020204030204" pitchFamily="34" charset="0"/>
                <a:cs typeface="Times New Roman" panose="02020603050405020304" pitchFamily="18" charset="0"/>
              </a:rPr>
              <a:t> was arrested as a "</a:t>
            </a:r>
            <a:r>
              <a:rPr lang="en-US" sz="2000" dirty="0" err="1">
                <a:latin typeface="Times New Roman" panose="02020603050405020304" pitchFamily="18" charset="0"/>
                <a:ea typeface="Calibri" panose="020F0502020204030204" pitchFamily="34" charset="0"/>
                <a:cs typeface="Times New Roman" panose="02020603050405020304" pitchFamily="18" charset="0"/>
              </a:rPr>
              <a:t>Musavat</a:t>
            </a:r>
            <a:r>
              <a:rPr lang="en-US" sz="2000" dirty="0">
                <a:latin typeface="Times New Roman" panose="02020603050405020304" pitchFamily="18" charset="0"/>
                <a:ea typeface="Calibri" panose="020F0502020204030204" pitchFamily="34" charset="0"/>
                <a:cs typeface="Times New Roman" panose="02020603050405020304" pitchFamily="18" charset="0"/>
              </a:rPr>
              <a:t> agent" and "terrorist". Rector of Azerbaijan State University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Balabey</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Hasanbayov</a:t>
            </a:r>
            <a:r>
              <a:rPr lang="en-US" sz="2000" dirty="0">
                <a:latin typeface="Times New Roman" panose="02020603050405020304" pitchFamily="18" charset="0"/>
                <a:ea typeface="Calibri" panose="020F0502020204030204" pitchFamily="34" charset="0"/>
                <a:cs typeface="Times New Roman" panose="02020603050405020304" pitchFamily="18" charset="0"/>
              </a:rPr>
              <a:t>, director of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Azernashr</a:t>
            </a:r>
            <a:r>
              <a:rPr lang="en-US" sz="2000" dirty="0">
                <a:latin typeface="Times New Roman" panose="02020603050405020304" pitchFamily="18" charset="0"/>
                <a:ea typeface="Calibri" panose="020F0502020204030204" pitchFamily="34" charset="0"/>
                <a:cs typeface="Times New Roman" panose="02020603050405020304" pitchFamily="18" charset="0"/>
              </a:rPr>
              <a:t> Ibrahim </a:t>
            </a:r>
            <a:r>
              <a:rPr lang="en-US" sz="2000" dirty="0" err="1">
                <a:latin typeface="Times New Roman" panose="02020603050405020304" pitchFamily="18" charset="0"/>
                <a:ea typeface="Calibri" panose="020F0502020204030204" pitchFamily="34" charset="0"/>
                <a:cs typeface="Times New Roman" panose="02020603050405020304" pitchFamily="18" charset="0"/>
              </a:rPr>
              <a:t>Eminbeyli</a:t>
            </a:r>
            <a:r>
              <a:rPr lang="en-US" sz="2000" dirty="0">
                <a:latin typeface="Times New Roman" panose="02020603050405020304" pitchFamily="18" charset="0"/>
                <a:ea typeface="Calibri" panose="020F0502020204030204" pitchFamily="34" charset="0"/>
                <a:cs typeface="Times New Roman" panose="02020603050405020304" pitchFamily="18" charset="0"/>
              </a:rPr>
              <a:t>, well-known ethnologist, professors A.S. </a:t>
            </a:r>
            <a:r>
              <a:rPr lang="en-US" sz="2000" dirty="0" err="1">
                <a:latin typeface="Times New Roman" panose="02020603050405020304" pitchFamily="18" charset="0"/>
                <a:ea typeface="Calibri" panose="020F0502020204030204" pitchFamily="34" charset="0"/>
                <a:cs typeface="Times New Roman" panose="02020603050405020304" pitchFamily="18" charset="0"/>
              </a:rPr>
              <a:t>Bukshpan</a:t>
            </a:r>
            <a:r>
              <a:rPr lang="en-US" sz="2000" dirty="0">
                <a:latin typeface="Times New Roman" panose="02020603050405020304" pitchFamily="18" charset="0"/>
                <a:ea typeface="Calibri" panose="020F0502020204030204" pitchFamily="34" charset="0"/>
                <a:cs typeface="Times New Roman" panose="02020603050405020304" pitchFamily="18" charset="0"/>
              </a:rPr>
              <a:t> and Nikolayev, member of the Supreme Court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Orbelyan</a:t>
            </a:r>
            <a:r>
              <a:rPr lang="en-US" sz="2000" dirty="0">
                <a:latin typeface="Times New Roman" panose="02020603050405020304" pitchFamily="18" charset="0"/>
                <a:ea typeface="Calibri" panose="020F0502020204030204" pitchFamily="34" charset="0"/>
                <a:cs typeface="Times New Roman" panose="02020603050405020304" pitchFamily="18" charset="0"/>
              </a:rPr>
              <a:t>, chairman of the Union of the Fighting Godless </a:t>
            </a:r>
            <a:r>
              <a:rPr lang="en-US" sz="2000" dirty="0" err="1">
                <a:latin typeface="Times New Roman" panose="02020603050405020304" pitchFamily="18" charset="0"/>
                <a:ea typeface="Calibri" panose="020F0502020204030204" pitchFamily="34" charset="0"/>
                <a:cs typeface="Times New Roman" panose="02020603050405020304" pitchFamily="18" charset="0"/>
              </a:rPr>
              <a:t>Adib</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Veli</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Khuluflu</a:t>
            </a:r>
            <a:r>
              <a:rPr lang="en-US" sz="2000" dirty="0">
                <a:latin typeface="Times New Roman" panose="02020603050405020304" pitchFamily="18" charset="0"/>
                <a:ea typeface="Calibri" panose="020F0502020204030204" pitchFamily="34" charset="0"/>
                <a:cs typeface="Times New Roman" panose="02020603050405020304" pitchFamily="18" charset="0"/>
              </a:rPr>
              <a:t> were expelled from the party and arrested.</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9768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3416320"/>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By the fall of 1938, repressions in Azerbaijan reached their peak. Regardless of their nationality, people were subjected to repressions. </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 1937, 57 directors of factories and production enterprises, 95 engineers, 207 Soviet and trade union workers, and 8 professors were arrested in Azerbaijan. </a:t>
            </a:r>
          </a:p>
          <a:p>
            <a:pPr algn="just"/>
            <a:r>
              <a:rPr lang="en-US" sz="2400" dirty="0">
                <a:latin typeface="Times New Roman" panose="02020603050405020304" pitchFamily="18" charset="0"/>
                <a:cs typeface="Times New Roman" panose="02020603050405020304" pitchFamily="18" charset="0"/>
              </a:rPr>
              <a:t>Almost all of them were </a:t>
            </a:r>
            <a:r>
              <a:rPr lang="az-Latn-AZ" sz="2400" dirty="0">
                <a:latin typeface="Times New Roman" panose="02020603050405020304" pitchFamily="18" charset="0"/>
                <a:cs typeface="Times New Roman" panose="02020603050405020304" pitchFamily="18" charset="0"/>
              </a:rPr>
              <a:t>shot dead</a:t>
            </a:r>
            <a:r>
              <a:rPr lang="en-US" sz="2400" dirty="0">
                <a:latin typeface="Times New Roman" panose="02020603050405020304" pitchFamily="18" charset="0"/>
                <a:cs typeface="Times New Roman" panose="02020603050405020304" pitchFamily="18" charset="0"/>
              </a:rPr>
              <a:t> or exiled. In 1937, 2,792 people were shot and 4,425 people were sentenced to long-term imprisonment for political crimes by the triumvirate alone.</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57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12845"/>
            <a:ext cx="8568952" cy="5262979"/>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During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years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existence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ADR, </a:t>
            </a:r>
            <a:r>
              <a:rPr lang="ru-RU" sz="2400" dirty="0" err="1">
                <a:latin typeface="Times New Roman" panose="02020603050405020304" pitchFamily="18" charset="0"/>
                <a:cs typeface="Times New Roman" panose="02020603050405020304" pitchFamily="18" charset="0"/>
              </a:rPr>
              <a:t>many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young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Azerbaijanis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received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education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outside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republic</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European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countries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Turkey.After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establishment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Soviet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power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their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homeland</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sad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fate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awaited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persecution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arrests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executions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30-40s. </a:t>
            </a:r>
            <a:r>
              <a:rPr lang="ru-RU" sz="2400" dirty="0" err="1">
                <a:latin typeface="Times New Roman" panose="02020603050405020304" pitchFamily="18" charset="0"/>
                <a:cs typeface="Times New Roman" panose="02020603050405020304" pitchFamily="18" charset="0"/>
              </a:rPr>
              <a:t>they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arrested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German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English</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Turkish</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spies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their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families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evicted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outside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republic.In</a:t>
            </a:r>
            <a:r>
              <a:rPr lang="ru-RU" sz="2400" dirty="0">
                <a:latin typeface="Times New Roman" panose="02020603050405020304" pitchFamily="18" charset="0"/>
                <a:cs typeface="Times New Roman" panose="02020603050405020304" pitchFamily="18" charset="0"/>
              </a:rPr>
              <a:t> 1937-38 </a:t>
            </a:r>
            <a:r>
              <a:rPr lang="ru-RU" sz="2400" dirty="0" err="1">
                <a:latin typeface="Times New Roman" panose="02020603050405020304" pitchFamily="18" charset="0"/>
                <a:cs typeface="Times New Roman" panose="02020603050405020304" pitchFamily="18" charset="0"/>
              </a:rPr>
              <a:t>thousands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orphans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sent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Russian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orphanages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children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enemies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people</a:t>
            </a:r>
            <a:r>
              <a:rPr lang="ru-RU"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a:r>
              <a:rPr lang="ru-RU" sz="2400" dirty="0" err="1">
                <a:latin typeface="Times New Roman" panose="02020603050405020304" pitchFamily="18" charset="0"/>
                <a:cs typeface="Times New Roman" panose="02020603050405020304" pitchFamily="18" charset="0"/>
              </a:rPr>
              <a:t>Their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fathers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shot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and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their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mothers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sentenced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8-10 </a:t>
            </a:r>
            <a:r>
              <a:rPr lang="ru-RU" sz="2400" dirty="0" err="1">
                <a:latin typeface="Times New Roman" panose="02020603050405020304" pitchFamily="18" charset="0"/>
                <a:cs typeface="Times New Roman" panose="02020603050405020304" pitchFamily="18" charset="0"/>
              </a:rPr>
              <a:t>years</a:t>
            </a: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before</a:t>
            </a:r>
            <a:r>
              <a:rPr lang="ru-RU" sz="2400" dirty="0">
                <a:latin typeface="Times New Roman" panose="02020603050405020304" pitchFamily="18" charset="0"/>
                <a:cs typeface="Times New Roman" panose="02020603050405020304" pitchFamily="18" charset="0"/>
              </a:rPr>
              <a:t> 1937 </a:t>
            </a:r>
            <a:r>
              <a:rPr lang="ru-RU" sz="2400" dirty="0" err="1">
                <a:latin typeface="Times New Roman" panose="02020603050405020304" pitchFamily="18" charset="0"/>
                <a:cs typeface="Times New Roman" panose="02020603050405020304" pitchFamily="18" charset="0"/>
              </a:rPr>
              <a:t>as</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result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so-called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After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dispossession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seven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people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were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evicted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from</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their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homes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for</a:t>
            </a:r>
            <a:r>
              <a:rPr lang="ru-RU" sz="2400" dirty="0">
                <a:latin typeface="Times New Roman" panose="02020603050405020304" pitchFamily="18" charset="0"/>
                <a:cs typeface="Times New Roman" panose="02020603050405020304" pitchFamily="18" charset="0"/>
              </a:rPr>
              <a:t> a </a:t>
            </a:r>
            <a:r>
              <a:rPr lang="ru-RU" sz="2400" dirty="0" err="1">
                <a:latin typeface="Times New Roman" panose="02020603050405020304" pitchFamily="18" charset="0"/>
                <a:cs typeface="Times New Roman" panose="02020603050405020304" pitchFamily="18" charset="0"/>
              </a:rPr>
              <a:t>period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3-5 </a:t>
            </a:r>
            <a:r>
              <a:rPr lang="ru-RU" sz="2400" dirty="0" err="1">
                <a:latin typeface="Times New Roman" panose="02020603050405020304" pitchFamily="18" charset="0"/>
                <a:cs typeface="Times New Roman" panose="02020603050405020304" pitchFamily="18" charset="0"/>
              </a:rPr>
              <a:t>years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but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starting</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May</a:t>
            </a:r>
            <a:r>
              <a:rPr lang="ru-RU" sz="2400" dirty="0">
                <a:latin typeface="Times New Roman" panose="02020603050405020304" pitchFamily="18" charset="0"/>
                <a:cs typeface="Times New Roman" panose="02020603050405020304" pitchFamily="18" charset="0"/>
              </a:rPr>
              <a:t> 1937, </a:t>
            </a:r>
            <a:r>
              <a:rPr lang="ru-RU" sz="2400" dirty="0" err="1">
                <a:latin typeface="Times New Roman" panose="02020603050405020304" pitchFamily="18" charset="0"/>
                <a:cs typeface="Times New Roman" panose="02020603050405020304" pitchFamily="18" charset="0"/>
              </a:rPr>
              <a:t>by</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decree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of</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NKVD, </a:t>
            </a:r>
            <a:r>
              <a:rPr lang="ru-RU" sz="2400" dirty="0" err="1">
                <a:latin typeface="Times New Roman" panose="02020603050405020304" pitchFamily="18" charset="0"/>
                <a:cs typeface="Times New Roman" panose="02020603050405020304" pitchFamily="18" charset="0"/>
              </a:rPr>
              <a:t>people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began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be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evicted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forever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without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right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return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again</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Those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who</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violated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this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decree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faced</a:t>
            </a:r>
            <a:r>
              <a:rPr lang="ru-RU" sz="2400" dirty="0">
                <a:latin typeface="Times New Roman" panose="02020603050405020304" pitchFamily="18" charset="0"/>
                <a:cs typeface="Times New Roman" panose="02020603050405020304" pitchFamily="18" charset="0"/>
              </a:rPr>
              <a:t> a 20-year </a:t>
            </a:r>
            <a:r>
              <a:rPr lang="ru-RU" sz="2400" dirty="0" err="1">
                <a:latin typeface="Times New Roman" panose="02020603050405020304" pitchFamily="18" charset="0"/>
                <a:cs typeface="Times New Roman" panose="02020603050405020304" pitchFamily="18" charset="0"/>
              </a:rPr>
              <a:t>hard</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labor</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exile</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926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24936" cy="5755422"/>
          </a:xfrm>
          <a:prstGeom prst="rect">
            <a:avLst/>
          </a:prstGeom>
        </p:spPr>
        <p:txBody>
          <a:bodyPr wrap="square">
            <a:spAutoFit/>
          </a:bodyPr>
          <a:lstStyle/>
          <a:p>
            <a:r>
              <a:rPr lang="ru-RU" sz="2900" b="1" dirty="0" err="1">
                <a:latin typeface="Times New Roman" panose="02020603050405020304" pitchFamily="18" charset="0"/>
                <a:cs typeface="Times New Roman" panose="02020603050405020304" pitchFamily="18" charset="0"/>
              </a:rPr>
              <a:t>Those</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who</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were</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repressed</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in</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Azerbaijan</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had</a:t>
            </a:r>
            <a:r>
              <a:rPr lang="ru-RU" sz="2900" b="1" dirty="0">
                <a:latin typeface="Times New Roman" panose="02020603050405020304" pitchFamily="18" charset="0"/>
                <a:cs typeface="Times New Roman" panose="02020603050405020304" pitchFamily="18" charset="0"/>
              </a:rPr>
              <a:t> 4-5 </a:t>
            </a:r>
            <a:r>
              <a:rPr lang="ru-RU" sz="2900" b="1" dirty="0" err="1">
                <a:latin typeface="Times New Roman" panose="02020603050405020304" pitchFamily="18" charset="0"/>
                <a:cs typeface="Times New Roman" panose="02020603050405020304" pitchFamily="18" charset="0"/>
              </a:rPr>
              <a:t>specific</a:t>
            </a:r>
            <a:r>
              <a:rPr lang="ru-RU" sz="2900" b="1" dirty="0">
                <a:latin typeface="Times New Roman" panose="02020603050405020304" pitchFamily="18" charset="0"/>
                <a:cs typeface="Times New Roman" panose="02020603050405020304" pitchFamily="18" charset="0"/>
              </a:rPr>
              <a:t> </a:t>
            </a:r>
            <a:r>
              <a:rPr lang="ru-RU" sz="2900" b="1" dirty="0" err="1">
                <a:latin typeface="Times New Roman" panose="02020603050405020304" pitchFamily="18" charset="0"/>
                <a:cs typeface="Times New Roman" panose="02020603050405020304" pitchFamily="18" charset="0"/>
              </a:rPr>
              <a:t>accusations</a:t>
            </a:r>
            <a:r>
              <a:rPr lang="ru-RU" sz="2900" b="1" dirty="0">
                <a:latin typeface="Times New Roman" panose="02020603050405020304" pitchFamily="18" charset="0"/>
                <a:cs typeface="Times New Roman" panose="02020603050405020304" pitchFamily="18" charset="0"/>
              </a:rPr>
              <a:t>. </a:t>
            </a:r>
            <a:endParaRPr lang="en-US" sz="29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algn="just"/>
            <a:r>
              <a:rPr lang="ru-RU" sz="2600" dirty="0">
                <a:latin typeface="Times New Roman" panose="02020603050405020304" pitchFamily="18" charset="0"/>
                <a:cs typeface="Times New Roman" panose="02020603050405020304" pitchFamily="18" charset="0"/>
              </a:rPr>
              <a:t>1. </a:t>
            </a:r>
            <a:r>
              <a:rPr lang="ru-RU" sz="2600" dirty="0" err="1">
                <a:latin typeface="Times New Roman" panose="02020603050405020304" pitchFamily="18" charset="0"/>
                <a:cs typeface="Times New Roman" panose="02020603050405020304" pitchFamily="18" charset="0"/>
              </a:rPr>
              <a:t>Conspiracy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against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Stalin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in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the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Center</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and</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Bagirov</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in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Azerbaijan</a:t>
            </a:r>
            <a:r>
              <a:rPr lang="ru-RU" sz="2600"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algn="just"/>
            <a:r>
              <a:rPr lang="ru-RU" sz="2600" dirty="0">
                <a:latin typeface="Times New Roman" panose="02020603050405020304" pitchFamily="18" charset="0"/>
                <a:cs typeface="Times New Roman" panose="02020603050405020304" pitchFamily="18" charset="0"/>
              </a:rPr>
              <a:t>2. </a:t>
            </a:r>
            <a:r>
              <a:rPr lang="ru-RU" sz="2600" dirty="0" err="1">
                <a:latin typeface="Times New Roman" panose="02020603050405020304" pitchFamily="18" charset="0"/>
                <a:cs typeface="Times New Roman" panose="02020603050405020304" pitchFamily="18" charset="0"/>
              </a:rPr>
              <a:t>Pan-Turkism</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Musavatism</a:t>
            </a:r>
            <a:r>
              <a:rPr lang="ru-RU" sz="2600"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algn="just"/>
            <a:r>
              <a:rPr lang="ru-RU" sz="2600" dirty="0">
                <a:latin typeface="Times New Roman" panose="02020603050405020304" pitchFamily="18" charset="0"/>
                <a:cs typeface="Times New Roman" panose="02020603050405020304" pitchFamily="18" charset="0"/>
              </a:rPr>
              <a:t>3. </a:t>
            </a:r>
            <a:r>
              <a:rPr lang="ru-RU" sz="2600" dirty="0" err="1">
                <a:latin typeface="Times New Roman" panose="02020603050405020304" pitchFamily="18" charset="0"/>
                <a:cs typeface="Times New Roman" panose="02020603050405020304" pitchFamily="18" charset="0"/>
              </a:rPr>
              <a:t>Being</a:t>
            </a:r>
            <a:r>
              <a:rPr lang="ru-RU" sz="2600" dirty="0">
                <a:latin typeface="Times New Roman" panose="02020603050405020304" pitchFamily="18" charset="0"/>
                <a:cs typeface="Times New Roman" panose="02020603050405020304" pitchFamily="18" charset="0"/>
              </a:rPr>
              <a:t> a </a:t>
            </a:r>
            <a:r>
              <a:rPr lang="ru-RU" sz="2600" dirty="0" err="1">
                <a:latin typeface="Times New Roman" panose="02020603050405020304" pitchFamily="18" charset="0"/>
                <a:cs typeface="Times New Roman" panose="02020603050405020304" pitchFamily="18" charset="0"/>
              </a:rPr>
              <a:t>member</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of</a:t>
            </a:r>
            <a:r>
              <a:rPr lang="ru-RU" sz="2600" dirty="0">
                <a:latin typeface="Times New Roman" panose="02020603050405020304" pitchFamily="18" charset="0"/>
                <a:cs typeface="Times New Roman" panose="02020603050405020304" pitchFamily="18" charset="0"/>
              </a:rPr>
              <a:t> a </a:t>
            </a:r>
            <a:r>
              <a:rPr lang="ru-RU" sz="2600" dirty="0" err="1">
                <a:latin typeface="Times New Roman" panose="02020603050405020304" pitchFamily="18" charset="0"/>
                <a:cs typeface="Times New Roman" panose="02020603050405020304" pitchFamily="18" charset="0"/>
              </a:rPr>
              <a:t>counter-revolutionary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organization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and</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nationalist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activity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communists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were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mostly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accused</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of</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their</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political</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position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before</a:t>
            </a:r>
            <a:r>
              <a:rPr lang="ru-RU" sz="2600" dirty="0">
                <a:latin typeface="Times New Roman" panose="02020603050405020304" pitchFamily="18" charset="0"/>
                <a:cs typeface="Times New Roman" panose="02020603050405020304" pitchFamily="18" charset="0"/>
              </a:rPr>
              <a:t> 1917). </a:t>
            </a:r>
            <a:endParaRPr lang="en-US" sz="2600" dirty="0">
              <a:latin typeface="Times New Roman" panose="02020603050405020304" pitchFamily="18" charset="0"/>
              <a:cs typeface="Times New Roman" panose="02020603050405020304" pitchFamily="18" charset="0"/>
            </a:endParaRPr>
          </a:p>
          <a:p>
            <a:pPr algn="just"/>
            <a:r>
              <a:rPr lang="ru-RU" sz="2600" dirty="0">
                <a:latin typeface="Times New Roman" panose="02020603050405020304" pitchFamily="18" charset="0"/>
                <a:cs typeface="Times New Roman" panose="02020603050405020304" pitchFamily="18" charset="0"/>
              </a:rPr>
              <a:t>4. </a:t>
            </a:r>
            <a:r>
              <a:rPr lang="ru-RU" sz="2600" dirty="0" err="1">
                <a:latin typeface="Times New Roman" panose="02020603050405020304" pitchFamily="18" charset="0"/>
                <a:cs typeface="Times New Roman" panose="02020603050405020304" pitchFamily="18" charset="0"/>
              </a:rPr>
              <a:t>Creation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of</a:t>
            </a:r>
            <a:r>
              <a:rPr lang="ru-RU" sz="2600" dirty="0">
                <a:latin typeface="Times New Roman" panose="02020603050405020304" pitchFamily="18" charset="0"/>
                <a:cs typeface="Times New Roman" panose="02020603050405020304" pitchFamily="18" charset="0"/>
              </a:rPr>
              <a:t> a </a:t>
            </a:r>
            <a:r>
              <a:rPr lang="en-US" sz="2600" dirty="0">
                <a:latin typeface="Times New Roman" panose="02020603050405020304" pitchFamily="18" charset="0"/>
                <a:cs typeface="Times New Roman" panose="02020603050405020304" pitchFamily="18" charset="0"/>
              </a:rPr>
              <a:t>common </a:t>
            </a:r>
            <a:r>
              <a:rPr lang="ru-RU" sz="2600" dirty="0" err="1">
                <a:latin typeface="Times New Roman" panose="02020603050405020304" pitchFamily="18" charset="0"/>
                <a:cs typeface="Times New Roman" panose="02020603050405020304" pitchFamily="18" charset="0"/>
              </a:rPr>
              <a:t>Turkish-Tatar</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state</a:t>
            </a:r>
            <a:r>
              <a:rPr lang="ru-RU" sz="2600"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algn="just"/>
            <a:r>
              <a:rPr lang="ru-RU" sz="2600" dirty="0">
                <a:latin typeface="Times New Roman" panose="02020603050405020304" pitchFamily="18" charset="0"/>
                <a:cs typeface="Times New Roman" panose="02020603050405020304" pitchFamily="18" charset="0"/>
              </a:rPr>
              <a:t>5. </a:t>
            </a:r>
            <a:r>
              <a:rPr lang="ru-RU" sz="2600" dirty="0" err="1">
                <a:latin typeface="Times New Roman" panose="02020603050405020304" pitchFamily="18" charset="0"/>
                <a:cs typeface="Times New Roman" panose="02020603050405020304" pitchFamily="18" charset="0"/>
              </a:rPr>
              <a:t>Separation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of</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the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national</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republics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from</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the</a:t>
            </a:r>
            <a:r>
              <a:rPr lang="ru-RU" sz="2600" dirty="0">
                <a:latin typeface="Times New Roman" panose="02020603050405020304" pitchFamily="18" charset="0"/>
                <a:cs typeface="Times New Roman" panose="02020603050405020304" pitchFamily="18" charset="0"/>
              </a:rPr>
              <a:t> USSR </a:t>
            </a:r>
            <a:r>
              <a:rPr lang="ru-RU" sz="2600" dirty="0" err="1">
                <a:latin typeface="Times New Roman" panose="02020603050405020304" pitchFamily="18" charset="0"/>
                <a:cs typeface="Times New Roman" panose="02020603050405020304" pitchFamily="18" charset="0"/>
              </a:rPr>
              <a:t>by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armed</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means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because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it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was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allowed</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to</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leave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voluntarily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albeit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formally</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etc</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But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in</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other</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countries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different</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accusations</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were</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made</a:t>
            </a:r>
            <a:r>
              <a:rPr lang="ru-RU" sz="2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24982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12444</TotalTime>
  <Words>5236</Words>
  <Application>Microsoft Office PowerPoint</Application>
  <PresentationFormat>On-screen Show (4:3)</PresentationFormat>
  <Paragraphs>156</Paragraphs>
  <Slides>30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“Gənc tədqiqatçılar arasında Open Science təcrübəsinin təbliği”  Bakı - 2019</dc:title>
  <dc:creator>Пользователь</dc:creator>
  <cp:lastModifiedBy>User</cp:lastModifiedBy>
  <cp:revision>782</cp:revision>
  <dcterms:created xsi:type="dcterms:W3CDTF">2019-02-11T19:54:16Z</dcterms:created>
  <dcterms:modified xsi:type="dcterms:W3CDTF">2023-10-27T05:55:05Z</dcterms:modified>
</cp:coreProperties>
</file>