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56" r:id="rId1"/>
  </p:sldMasterIdLst>
  <p:sldIdLst>
    <p:sldId id="256" r:id="rId2"/>
    <p:sldId id="257" r:id="rId3"/>
    <p:sldId id="258" r:id="rId4"/>
    <p:sldId id="278" r:id="rId5"/>
    <p:sldId id="259" r:id="rId6"/>
    <p:sldId id="260" r:id="rId7"/>
    <p:sldId id="270" r:id="rId8"/>
    <p:sldId id="261" r:id="rId9"/>
    <p:sldId id="262" r:id="rId10"/>
    <p:sldId id="263" r:id="rId11"/>
    <p:sldId id="264" r:id="rId12"/>
    <p:sldId id="265" r:id="rId13"/>
    <p:sldId id="266" r:id="rId14"/>
    <p:sldId id="300" r:id="rId15"/>
    <p:sldId id="299" r:id="rId16"/>
    <p:sldId id="301" r:id="rId17"/>
    <p:sldId id="302" r:id="rId18"/>
    <p:sldId id="303" r:id="rId19"/>
    <p:sldId id="269" r:id="rId20"/>
    <p:sldId id="271" r:id="rId21"/>
    <p:sldId id="280" r:id="rId22"/>
    <p:sldId id="272" r:id="rId23"/>
    <p:sldId id="273" r:id="rId24"/>
    <p:sldId id="274" r:id="rId25"/>
    <p:sldId id="275" r:id="rId26"/>
    <p:sldId id="279" r:id="rId27"/>
    <p:sldId id="276" r:id="rId28"/>
    <p:sldId id="294" r:id="rId29"/>
    <p:sldId id="281" r:id="rId30"/>
    <p:sldId id="282" r:id="rId31"/>
    <p:sldId id="283" r:id="rId32"/>
    <p:sldId id="284" r:id="rId33"/>
    <p:sldId id="285" r:id="rId34"/>
    <p:sldId id="286" r:id="rId35"/>
    <p:sldId id="287" r:id="rId36"/>
    <p:sldId id="288" r:id="rId37"/>
    <p:sldId id="289" r:id="rId38"/>
    <p:sldId id="292" r:id="rId39"/>
    <p:sldId id="298" r:id="rId40"/>
    <p:sldId id="293" r:id="rId41"/>
    <p:sldId id="290" r:id="rId42"/>
    <p:sldId id="291" r:id="rId43"/>
    <p:sldId id="295" r:id="rId44"/>
    <p:sldId id="296" r:id="rId45"/>
    <p:sldId id="304" r:id="rId46"/>
    <p:sldId id="305" r:id="rId47"/>
    <p:sldId id="306" r:id="rId48"/>
    <p:sldId id="307" r:id="rId49"/>
    <p:sldId id="308" r:id="rId50"/>
    <p:sldId id="309" r:id="rId51"/>
    <p:sldId id="310" r:id="rId52"/>
    <p:sldId id="311" r:id="rId53"/>
    <p:sldId id="312" r:id="rId54"/>
    <p:sldId id="297" r:id="rId55"/>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16" y="-9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2" cstate="print"/>
          <a:srcRect t="33333"/>
          <a:stretch>
            <a:fillRect/>
          </a:stretch>
        </p:blipFill>
        <p:spPr>
          <a:xfrm>
            <a:off x="0" y="0"/>
            <a:ext cx="9144000" cy="4572000"/>
          </a:xfrm>
          <a:prstGeom prst="rect">
            <a:avLst/>
          </a:prstGeom>
        </p:spPr>
      </p:pic>
      <p:sp>
        <p:nvSpPr>
          <p:cNvPr id="4" name="Date Placeholder 3"/>
          <p:cNvSpPr>
            <a:spLocks noGrp="1"/>
          </p:cNvSpPr>
          <p:nvPr>
            <p:ph type="dt" sz="half" idx="10"/>
          </p:nvPr>
        </p:nvSpPr>
        <p:spPr/>
        <p:txBody>
          <a:bodyPr/>
          <a:lstStyle/>
          <a:p>
            <a:fld id="{B4C71EC6-210F-42DE-9C53-41977AD35B3D}" type="datetimeFigureOut">
              <a:rPr lang="ru-RU" smtClean="0"/>
              <a:t>02.08.2023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3" name="Subtitle 2"/>
          <p:cNvSpPr>
            <a:spLocks noGrp="1"/>
          </p:cNvSpPr>
          <p:nvPr>
            <p:ph type="subTitle" idx="1"/>
          </p:nvPr>
        </p:nvSpPr>
        <p:spPr>
          <a:xfrm>
            <a:off x="1219200" y="3886200"/>
            <a:ext cx="6400800" cy="1752600"/>
          </a:xfrm>
        </p:spPr>
        <p:txBody>
          <a:bodyPr>
            <a:normAutofit/>
          </a:bodyPr>
          <a:lstStyle>
            <a:lvl1pPr marL="0" indent="0" algn="ctr">
              <a:buNone/>
              <a:defRPr sz="1700" baseline="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2" name="Title 1"/>
          <p:cNvSpPr>
            <a:spLocks noGrp="1"/>
          </p:cNvSpPr>
          <p:nvPr>
            <p:ph type="ctrTitle"/>
          </p:nvPr>
        </p:nvSpPr>
        <p:spPr>
          <a:xfrm>
            <a:off x="685800" y="2007888"/>
            <a:ext cx="7772400" cy="1470025"/>
          </a:xfrm>
        </p:spPr>
        <p:txBody>
          <a:bodyPr/>
          <a:lstStyle>
            <a:lvl1pPr algn="ctr">
              <a:defRPr sz="3200"/>
            </a:lvl1pPr>
          </a:lstStyle>
          <a:p>
            <a:r>
              <a:rPr lang="ru-RU" smtClean="0"/>
              <a:t>Образец заголовка</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B4C71EC6-210F-42DE-9C53-41977AD35B3D}" type="datetimeFigureOut">
              <a:rPr lang="ru-RU" smtClean="0"/>
              <a:t>02.08.2023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4" name="Date Placeholder 3"/>
          <p:cNvSpPr>
            <a:spLocks noGrp="1"/>
          </p:cNvSpPr>
          <p:nvPr>
            <p:ph type="dt" sz="half" idx="10"/>
          </p:nvPr>
        </p:nvSpPr>
        <p:spPr/>
        <p:txBody>
          <a:bodyPr/>
          <a:lstStyle/>
          <a:p>
            <a:fld id="{B4C71EC6-210F-42DE-9C53-41977AD35B3D}" type="datetimeFigureOut">
              <a:rPr lang="ru-RU" smtClean="0"/>
              <a:t>02.08.2023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
        <p:nvSpPr>
          <p:cNvPr id="8" name="Content Placeholder 7"/>
          <p:cNvSpPr>
            <a:spLocks noGrp="1"/>
          </p:cNvSpPr>
          <p:nvPr>
            <p:ph sz="quarter" idx="13"/>
          </p:nvPr>
        </p:nvSpPr>
        <p:spPr>
          <a:xfrm>
            <a:off x="609600" y="1600200"/>
            <a:ext cx="7924800" cy="41148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09600" y="4962525"/>
            <a:ext cx="7885113" cy="1362075"/>
          </a:xfrm>
        </p:spPr>
        <p:txBody>
          <a:bodyPr anchor="t"/>
          <a:lstStyle>
            <a:lvl1pPr algn="l">
              <a:defRPr sz="3200" b="0" i="0" cap="all"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609600" y="3462338"/>
            <a:ext cx="7885113" cy="1500187"/>
          </a:xfrm>
        </p:spPr>
        <p:txBody>
          <a:bodyPr anchor="b">
            <a:normAutofit/>
          </a:bodyPr>
          <a:lstStyle>
            <a:lvl1pPr marL="0" indent="0">
              <a:buNone/>
              <a:defRPr sz="1700" baseline="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B4C71EC6-210F-42DE-9C53-41977AD35B3D}" type="datetimeFigureOut">
              <a:rPr lang="ru-RU" smtClean="0"/>
              <a:t>02.08.2023</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11" name="Content Placeholder 10"/>
          <p:cNvSpPr>
            <a:spLocks noGrp="1"/>
          </p:cNvSpPr>
          <p:nvPr>
            <p:ph sz="quarter" idx="13"/>
          </p:nvPr>
        </p:nvSpPr>
        <p:spPr>
          <a:xfrm>
            <a:off x="609600" y="1600200"/>
            <a:ext cx="3733800" cy="4114800"/>
          </a:xfrm>
        </p:spPr>
        <p:txBody>
          <a:bodyPr/>
          <a:lstStyle>
            <a:lvl5pPr>
              <a:defRPr/>
            </a:lvl5pPr>
            <a:lvl6pPr>
              <a:buClr>
                <a:schemeClr val="tx2"/>
              </a:buClr>
              <a:buFont typeface="Arial" pitchFamily="34" charset="0"/>
              <a:buChar char="•"/>
              <a:defRPr/>
            </a:lvl6pPr>
            <a:lvl7pPr>
              <a:buClr>
                <a:schemeClr val="tx2"/>
              </a:buClr>
              <a:buFont typeface="Arial" pitchFamily="34" charset="0"/>
              <a:buChar char="•"/>
              <a:defRPr/>
            </a:lvl7pPr>
            <a:lvl8pPr>
              <a:buClr>
                <a:schemeClr val="tx2"/>
              </a:buClr>
              <a:buFont typeface="Arial" pitchFamily="34" charset="0"/>
              <a:buChar char="•"/>
              <a:defRPr/>
            </a:lvl8pPr>
            <a:lvl9pPr>
              <a:buClr>
                <a:schemeClr val="tx2"/>
              </a:buClr>
              <a:buFont typeface="Arial" pitchFamily="34" charset="0"/>
              <a:buChar cha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3" name="Content Placeholder 12"/>
          <p:cNvSpPr>
            <a:spLocks noGrp="1"/>
          </p:cNvSpPr>
          <p:nvPr>
            <p:ph sz="quarter" idx="14"/>
          </p:nvPr>
        </p:nvSpPr>
        <p:spPr>
          <a:xfrm>
            <a:off x="4800600" y="1600200"/>
            <a:ext cx="3733800" cy="41148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5" name="Date Placeholder 4"/>
          <p:cNvSpPr>
            <a:spLocks noGrp="1"/>
          </p:cNvSpPr>
          <p:nvPr>
            <p:ph type="dt" sz="half" idx="10"/>
          </p:nvPr>
        </p:nvSpPr>
        <p:spPr/>
        <p:txBody>
          <a:bodyPr/>
          <a:lstStyle/>
          <a:p>
            <a:fld id="{B4C71EC6-210F-42DE-9C53-41977AD35B3D}" type="datetimeFigureOut">
              <a:rPr lang="ru-RU" smtClean="0"/>
              <a:t>02.08.2023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13" name="Content Placeholder 12"/>
          <p:cNvSpPr>
            <a:spLocks noGrp="1"/>
          </p:cNvSpPr>
          <p:nvPr>
            <p:ph sz="quarter" idx="14"/>
          </p:nvPr>
        </p:nvSpPr>
        <p:spPr>
          <a:xfrm>
            <a:off x="4800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11" name="Content Placeholder 10"/>
          <p:cNvSpPr>
            <a:spLocks noGrp="1"/>
          </p:cNvSpPr>
          <p:nvPr>
            <p:ph sz="quarter" idx="13"/>
          </p:nvPr>
        </p:nvSpPr>
        <p:spPr>
          <a:xfrm>
            <a:off x="609600" y="2209800"/>
            <a:ext cx="3733800" cy="3505200"/>
          </a:xfrm>
        </p:spPr>
        <p:txBody>
          <a:bodyPr/>
          <a:lstStyle>
            <a:lvl6pPr>
              <a:buClr>
                <a:schemeClr val="tx2"/>
              </a:buClr>
              <a:defRPr/>
            </a:lvl6pPr>
            <a:lvl7pPr>
              <a:buClr>
                <a:schemeClr val="tx2"/>
              </a:buClr>
              <a:defRPr/>
            </a:lvl7pPr>
            <a:lvl8pPr>
              <a:buClr>
                <a:schemeClr val="tx2"/>
              </a:buClr>
              <a:defRPr/>
            </a:lvl8pPr>
            <a:lvl9pPr>
              <a:buClr>
                <a:schemeClr val="tx2"/>
              </a:buClr>
              <a:defRPr/>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2" name="Title 1"/>
          <p:cNvSpPr>
            <a:spLocks noGrp="1"/>
          </p:cNvSpPr>
          <p:nvPr>
            <p:ph type="title"/>
          </p:nvPr>
        </p:nvSpPr>
        <p:spPr>
          <a:xfrm>
            <a:off x="609600" y="274638"/>
            <a:ext cx="7924800" cy="1143000"/>
          </a:xfrm>
        </p:spPr>
        <p:txBody>
          <a:bodyPr/>
          <a:lstStyle>
            <a:lvl1pPr>
              <a:defRPr/>
            </a:lvl1pPr>
          </a:lstStyle>
          <a:p>
            <a:r>
              <a:rPr lang="ru-RU" smtClean="0"/>
              <a:t>Образец заголовка</a:t>
            </a:r>
            <a:endParaRPr lang="en-US" dirty="0"/>
          </a:p>
        </p:txBody>
      </p:sp>
      <p:sp>
        <p:nvSpPr>
          <p:cNvPr id="3" name="Text Placeholder 2"/>
          <p:cNvSpPr>
            <a:spLocks noGrp="1"/>
          </p:cNvSpPr>
          <p:nvPr>
            <p:ph type="body" idx="1"/>
          </p:nvPr>
        </p:nvSpPr>
        <p:spPr>
          <a:xfrm>
            <a:off x="609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5" name="Text Placeholder 4"/>
          <p:cNvSpPr>
            <a:spLocks noGrp="1"/>
          </p:cNvSpPr>
          <p:nvPr>
            <p:ph type="body" sz="quarter" idx="3"/>
          </p:nvPr>
        </p:nvSpPr>
        <p:spPr>
          <a:xfrm>
            <a:off x="4800600" y="1600199"/>
            <a:ext cx="3733800" cy="574675"/>
          </a:xfrm>
        </p:spPr>
        <p:txBody>
          <a:bodyPr anchor="b">
            <a:normAutofit/>
          </a:bodyPr>
          <a:lstStyle>
            <a:lvl1pPr marL="0" indent="0">
              <a:buNone/>
              <a:defRPr sz="1700" b="0" i="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7" name="Date Placeholder 6"/>
          <p:cNvSpPr>
            <a:spLocks noGrp="1"/>
          </p:cNvSpPr>
          <p:nvPr>
            <p:ph type="dt" sz="half" idx="10"/>
          </p:nvPr>
        </p:nvSpPr>
        <p:spPr/>
        <p:txBody>
          <a:bodyPr/>
          <a:lstStyle/>
          <a:p>
            <a:fld id="{B4C71EC6-210F-42DE-9C53-41977AD35B3D}" type="datetimeFigureOut">
              <a:rPr lang="ru-RU" smtClean="0"/>
              <a:t>02.08.2023</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7924800" cy="1143000"/>
          </a:xfrm>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B4C71EC6-210F-42DE-9C53-41977AD35B3D}" type="datetimeFigureOut">
              <a:rPr lang="ru-RU" smtClean="0"/>
              <a:t>02.08.2023</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4C71EC6-210F-42DE-9C53-41977AD35B3D}" type="datetimeFigureOut">
              <a:rPr lang="ru-RU" smtClean="0"/>
              <a:t>02.08.2023</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3962400" y="1447800"/>
            <a:ext cx="4648200" cy="426720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2" name="Title 1"/>
          <p:cNvSpPr>
            <a:spLocks noGrp="1"/>
          </p:cNvSpPr>
          <p:nvPr>
            <p:ph type="title"/>
          </p:nvPr>
        </p:nvSpPr>
        <p:spPr>
          <a:xfrm>
            <a:off x="612648"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4" name="Text Placeholder 3"/>
          <p:cNvSpPr>
            <a:spLocks noGrp="1"/>
          </p:cNvSpPr>
          <p:nvPr>
            <p:ph type="body" sz="half" idx="2"/>
          </p:nvPr>
        </p:nvSpPr>
        <p:spPr>
          <a:xfrm>
            <a:off x="612648" y="2547891"/>
            <a:ext cx="2971800" cy="3167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02.08.2023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pic>
        <p:nvPicPr>
          <p:cNvPr id="11" name="Picture 10" descr="horizon.png"/>
          <p:cNvPicPr>
            <a:picLocks noChangeAspect="1"/>
          </p:cNvPicPr>
          <p:nvPr/>
        </p:nvPicPr>
        <p:blipFill>
          <a:blip r:embed="rId2" cstate="print"/>
          <a:stretch>
            <a:fillRect/>
          </a:stretch>
        </p:blipFill>
        <p:spPr>
          <a:xfrm>
            <a:off x="0" y="0"/>
            <a:ext cx="9144000" cy="6858000"/>
          </a:xfrm>
          <a:prstGeom prst="rect">
            <a:avLst/>
          </a:prstGeom>
        </p:spPr>
      </p:pic>
      <p:sp>
        <p:nvSpPr>
          <p:cNvPr id="2" name="Title 1"/>
          <p:cNvSpPr>
            <a:spLocks noGrp="1"/>
          </p:cNvSpPr>
          <p:nvPr>
            <p:ph type="title"/>
          </p:nvPr>
        </p:nvSpPr>
        <p:spPr>
          <a:xfrm>
            <a:off x="609600" y="1447800"/>
            <a:ext cx="2971800" cy="1097280"/>
          </a:xfrm>
        </p:spPr>
        <p:txBody>
          <a:bodyPr anchor="b"/>
          <a:lstStyle>
            <a:lvl1pPr algn="l">
              <a:defRPr sz="1800" b="0" i="0" cap="none" baseline="0">
                <a:solidFill>
                  <a:schemeClr val="tx2"/>
                </a:solidFill>
              </a:defRPr>
            </a:lvl1pPr>
          </a:lstStyle>
          <a:p>
            <a:r>
              <a:rPr lang="ru-RU" smtClean="0"/>
              <a:t>Образец заголовка</a:t>
            </a:r>
            <a:endParaRPr lang="en-US" dirty="0"/>
          </a:p>
        </p:txBody>
      </p:sp>
      <p:sp>
        <p:nvSpPr>
          <p:cNvPr id="3" name="Picture Placeholder 2"/>
          <p:cNvSpPr>
            <a:spLocks noGrp="1"/>
          </p:cNvSpPr>
          <p:nvPr>
            <p:ph type="pic" idx="1"/>
          </p:nvPr>
        </p:nvSpPr>
        <p:spPr>
          <a:xfrm>
            <a:off x="4657344" y="1447800"/>
            <a:ext cx="3419856" cy="3474720"/>
          </a:xfrm>
          <a:custGeom>
            <a:avLst/>
            <a:gdLst>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74450 w 3419856"/>
              <a:gd name="connsiteY9" fmla="*/ 3429000 h 3429000"/>
              <a:gd name="connsiteX10" fmla="*/ 21806 w 3419856"/>
              <a:gd name="connsiteY10" fmla="*/ 3407194 h 3429000"/>
              <a:gd name="connsiteX11" fmla="*/ 0 w 3419856"/>
              <a:gd name="connsiteY11" fmla="*/ 3354550 h 3429000"/>
              <a:gd name="connsiteX12" fmla="*/ 0 w 3419856"/>
              <a:gd name="connsiteY12" fmla="*/ 74450 h 3429000"/>
              <a:gd name="connsiteX0" fmla="*/ 0 w 3419856"/>
              <a:gd name="connsiteY0" fmla="*/ 74450 h 3429000"/>
              <a:gd name="connsiteX1" fmla="*/ 21806 w 3419856"/>
              <a:gd name="connsiteY1" fmla="*/ 21806 h 3429000"/>
              <a:gd name="connsiteX2" fmla="*/ 74450 w 3419856"/>
              <a:gd name="connsiteY2" fmla="*/ 0 h 3429000"/>
              <a:gd name="connsiteX3" fmla="*/ 3345406 w 3419856"/>
              <a:gd name="connsiteY3" fmla="*/ 0 h 3429000"/>
              <a:gd name="connsiteX4" fmla="*/ 3398050 w 3419856"/>
              <a:gd name="connsiteY4" fmla="*/ 21806 h 3429000"/>
              <a:gd name="connsiteX5" fmla="*/ 3419856 w 3419856"/>
              <a:gd name="connsiteY5" fmla="*/ 74450 h 3429000"/>
              <a:gd name="connsiteX6" fmla="*/ 3419856 w 3419856"/>
              <a:gd name="connsiteY6" fmla="*/ 3354550 h 3429000"/>
              <a:gd name="connsiteX7" fmla="*/ 3398050 w 3419856"/>
              <a:gd name="connsiteY7" fmla="*/ 3407194 h 3429000"/>
              <a:gd name="connsiteX8" fmla="*/ 3345406 w 3419856"/>
              <a:gd name="connsiteY8" fmla="*/ 3429000 h 3429000"/>
              <a:gd name="connsiteX9" fmla="*/ 21806 w 3419856"/>
              <a:gd name="connsiteY9" fmla="*/ 3407194 h 3429000"/>
              <a:gd name="connsiteX10" fmla="*/ 0 w 3419856"/>
              <a:gd name="connsiteY10" fmla="*/ 3354550 h 3429000"/>
              <a:gd name="connsiteX11" fmla="*/ 0 w 3419856"/>
              <a:gd name="connsiteY11" fmla="*/ 74450 h 3429000"/>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4392"/>
              <a:gd name="connsiteY0" fmla="*/ 74450 h 3415968"/>
              <a:gd name="connsiteX1" fmla="*/ 21806 w 3964392"/>
              <a:gd name="connsiteY1" fmla="*/ 21806 h 3415968"/>
              <a:gd name="connsiteX2" fmla="*/ 74450 w 3964392"/>
              <a:gd name="connsiteY2" fmla="*/ 0 h 3415968"/>
              <a:gd name="connsiteX3" fmla="*/ 3345406 w 3964392"/>
              <a:gd name="connsiteY3" fmla="*/ 0 h 3415968"/>
              <a:gd name="connsiteX4" fmla="*/ 3398050 w 3964392"/>
              <a:gd name="connsiteY4" fmla="*/ 21806 h 3415968"/>
              <a:gd name="connsiteX5" fmla="*/ 3419856 w 3964392"/>
              <a:gd name="connsiteY5" fmla="*/ 74450 h 3415968"/>
              <a:gd name="connsiteX6" fmla="*/ 3419856 w 3964392"/>
              <a:gd name="connsiteY6" fmla="*/ 3354550 h 3415968"/>
              <a:gd name="connsiteX7" fmla="*/ 3398050 w 3964392"/>
              <a:gd name="connsiteY7" fmla="*/ 3407194 h 3415968"/>
              <a:gd name="connsiteX8" fmla="*/ 21806 w 3964392"/>
              <a:gd name="connsiteY8" fmla="*/ 3407194 h 3415968"/>
              <a:gd name="connsiteX9" fmla="*/ 0 w 3964392"/>
              <a:gd name="connsiteY9" fmla="*/ 3354550 h 3415968"/>
              <a:gd name="connsiteX10" fmla="*/ 0 w 3964392"/>
              <a:gd name="connsiteY10" fmla="*/ 74450 h 3415968"/>
              <a:gd name="connsiteX0" fmla="*/ 0 w 3968026"/>
              <a:gd name="connsiteY0" fmla="*/ 74450 h 3910007"/>
              <a:gd name="connsiteX1" fmla="*/ 21806 w 3968026"/>
              <a:gd name="connsiteY1" fmla="*/ 21806 h 3910007"/>
              <a:gd name="connsiteX2" fmla="*/ 74450 w 3968026"/>
              <a:gd name="connsiteY2" fmla="*/ 0 h 3910007"/>
              <a:gd name="connsiteX3" fmla="*/ 3345406 w 3968026"/>
              <a:gd name="connsiteY3" fmla="*/ 0 h 3910007"/>
              <a:gd name="connsiteX4" fmla="*/ 3398050 w 3968026"/>
              <a:gd name="connsiteY4" fmla="*/ 21806 h 3910007"/>
              <a:gd name="connsiteX5" fmla="*/ 3419856 w 3968026"/>
              <a:gd name="connsiteY5" fmla="*/ 74450 h 3910007"/>
              <a:gd name="connsiteX6" fmla="*/ 3419856 w 3968026"/>
              <a:gd name="connsiteY6" fmla="*/ 3354550 h 3910007"/>
              <a:gd name="connsiteX7" fmla="*/ 3398050 w 3968026"/>
              <a:gd name="connsiteY7" fmla="*/ 3407194 h 3910007"/>
              <a:gd name="connsiteX8" fmla="*/ 0 w 3968026"/>
              <a:gd name="connsiteY8" fmla="*/ 3354550 h 3910007"/>
              <a:gd name="connsiteX9" fmla="*/ 0 w 3968026"/>
              <a:gd name="connsiteY9" fmla="*/ 74450 h 3910007"/>
              <a:gd name="connsiteX0" fmla="*/ 0 w 3419856"/>
              <a:gd name="connsiteY0" fmla="*/ 74450 h 3901233"/>
              <a:gd name="connsiteX1" fmla="*/ 21806 w 3419856"/>
              <a:gd name="connsiteY1" fmla="*/ 21806 h 3901233"/>
              <a:gd name="connsiteX2" fmla="*/ 74450 w 3419856"/>
              <a:gd name="connsiteY2" fmla="*/ 0 h 3901233"/>
              <a:gd name="connsiteX3" fmla="*/ 3345406 w 3419856"/>
              <a:gd name="connsiteY3" fmla="*/ 0 h 3901233"/>
              <a:gd name="connsiteX4" fmla="*/ 3398050 w 3419856"/>
              <a:gd name="connsiteY4" fmla="*/ 21806 h 3901233"/>
              <a:gd name="connsiteX5" fmla="*/ 3419856 w 3419856"/>
              <a:gd name="connsiteY5" fmla="*/ 74450 h 3901233"/>
              <a:gd name="connsiteX6" fmla="*/ 3419856 w 3419856"/>
              <a:gd name="connsiteY6" fmla="*/ 3354550 h 3901233"/>
              <a:gd name="connsiteX7" fmla="*/ 0 w 3419856"/>
              <a:gd name="connsiteY7" fmla="*/ 3354550 h 3901233"/>
              <a:gd name="connsiteX8" fmla="*/ 0 w 3419856"/>
              <a:gd name="connsiteY8" fmla="*/ 74450 h 3901233"/>
              <a:gd name="connsiteX0" fmla="*/ 0 w 3419856"/>
              <a:gd name="connsiteY0" fmla="*/ 74450 h 3354550"/>
              <a:gd name="connsiteX1" fmla="*/ 21806 w 3419856"/>
              <a:gd name="connsiteY1" fmla="*/ 21806 h 3354550"/>
              <a:gd name="connsiteX2" fmla="*/ 74450 w 3419856"/>
              <a:gd name="connsiteY2" fmla="*/ 0 h 3354550"/>
              <a:gd name="connsiteX3" fmla="*/ 3345406 w 3419856"/>
              <a:gd name="connsiteY3" fmla="*/ 0 h 3354550"/>
              <a:gd name="connsiteX4" fmla="*/ 3398050 w 3419856"/>
              <a:gd name="connsiteY4" fmla="*/ 21806 h 3354550"/>
              <a:gd name="connsiteX5" fmla="*/ 3419856 w 3419856"/>
              <a:gd name="connsiteY5" fmla="*/ 74450 h 3354550"/>
              <a:gd name="connsiteX6" fmla="*/ 3419856 w 3419856"/>
              <a:gd name="connsiteY6" fmla="*/ 3354550 h 3354550"/>
              <a:gd name="connsiteX7" fmla="*/ 0 w 3419856"/>
              <a:gd name="connsiteY7" fmla="*/ 3354550 h 3354550"/>
              <a:gd name="connsiteX8" fmla="*/ 0 w 3419856"/>
              <a:gd name="connsiteY8" fmla="*/ 74450 h 33545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19856" h="3354550">
                <a:moveTo>
                  <a:pt x="0" y="74450"/>
                </a:moveTo>
                <a:cubicBezTo>
                  <a:pt x="0" y="54705"/>
                  <a:pt x="7844" y="35768"/>
                  <a:pt x="21806" y="21806"/>
                </a:cubicBezTo>
                <a:cubicBezTo>
                  <a:pt x="35768" y="7844"/>
                  <a:pt x="54705" y="0"/>
                  <a:pt x="74450" y="0"/>
                </a:cubicBezTo>
                <a:lnTo>
                  <a:pt x="3345406" y="0"/>
                </a:lnTo>
                <a:cubicBezTo>
                  <a:pt x="3365151" y="0"/>
                  <a:pt x="3384088" y="7844"/>
                  <a:pt x="3398050" y="21806"/>
                </a:cubicBezTo>
                <a:cubicBezTo>
                  <a:pt x="3412012" y="35768"/>
                  <a:pt x="3419856" y="54705"/>
                  <a:pt x="3419856" y="74450"/>
                </a:cubicBezTo>
                <a:lnTo>
                  <a:pt x="3419856" y="3354550"/>
                </a:lnTo>
                <a:lnTo>
                  <a:pt x="0" y="3354550"/>
                </a:lnTo>
                <a:lnTo>
                  <a:pt x="0" y="74450"/>
                </a:lnTo>
                <a:close/>
              </a:path>
            </a:pathLst>
          </a:custGeom>
        </p:spPr>
        <p:txBody>
          <a:bodyPr>
            <a:normAutofit/>
          </a:bodyPr>
          <a:lstStyle>
            <a:lvl1pPr marL="0" indent="0" algn="ctr">
              <a:buNone/>
              <a:defRPr sz="2000" baseline="0">
                <a:solidFill>
                  <a:schemeClr val="tx1">
                    <a:lumMod val="6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09600" y="2547890"/>
            <a:ext cx="2971800" cy="2405109"/>
          </a:xfrm>
        </p:spPr>
        <p:txBody>
          <a:bodyPr tIns="9144">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B4C71EC6-210F-42DE-9C53-41977AD35B3D}" type="datetimeFigureOut">
              <a:rPr lang="ru-RU" smtClean="0"/>
              <a:t>02.08.2023</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pic>
        <p:nvPicPr>
          <p:cNvPr id="7" name="Picture 6" descr="horizon.png"/>
          <p:cNvPicPr>
            <a:picLocks noChangeAspect="1"/>
          </p:cNvPicPr>
          <p:nvPr/>
        </p:nvPicPr>
        <p:blipFill>
          <a:blip r:embed="rId13" cstate="print"/>
          <a:stretch>
            <a:fillRect/>
          </a:stretch>
        </p:blipFill>
        <p:spPr>
          <a:xfrm>
            <a:off x="0" y="0"/>
            <a:ext cx="9144000" cy="6858000"/>
          </a:xfrm>
          <a:prstGeom prst="rect">
            <a:avLst/>
          </a:prstGeom>
        </p:spPr>
      </p:pic>
      <p:sp>
        <p:nvSpPr>
          <p:cNvPr id="2" name="Title Placeholder 1"/>
          <p:cNvSpPr>
            <a:spLocks noGrp="1"/>
          </p:cNvSpPr>
          <p:nvPr>
            <p:ph type="title"/>
          </p:nvPr>
        </p:nvSpPr>
        <p:spPr>
          <a:xfrm>
            <a:off x="609600" y="274638"/>
            <a:ext cx="7924800" cy="1143000"/>
          </a:xfrm>
          <a:prstGeom prst="rect">
            <a:avLst/>
          </a:prstGeom>
        </p:spPr>
        <p:txBody>
          <a:bodyPr vert="horz" lIns="91440" tIns="45720" rIns="91440" bIns="45720" rtlCol="0" anchor="b"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609600" y="1600200"/>
            <a:ext cx="79248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smtClean="0"/>
          </a:p>
        </p:txBody>
      </p:sp>
      <p:sp>
        <p:nvSpPr>
          <p:cNvPr id="4" name="Date Placeholder 3"/>
          <p:cNvSpPr>
            <a:spLocks noGrp="1"/>
          </p:cNvSpPr>
          <p:nvPr>
            <p:ph type="dt" sz="half" idx="2"/>
          </p:nvPr>
        </p:nvSpPr>
        <p:spPr>
          <a:xfrm>
            <a:off x="5715000" y="6356350"/>
            <a:ext cx="1524000" cy="365125"/>
          </a:xfrm>
          <a:prstGeom prst="rect">
            <a:avLst/>
          </a:prstGeom>
        </p:spPr>
        <p:txBody>
          <a:bodyPr vert="horz" lIns="91440" tIns="45720" rIns="91440" bIns="45720" rtlCol="0" anchor="ctr"/>
          <a:lstStyle>
            <a:lvl1pPr algn="r">
              <a:defRPr sz="1000" strike="noStrike" spc="60" baseline="0">
                <a:solidFill>
                  <a:schemeClr val="tx1"/>
                </a:solidFill>
              </a:defRPr>
            </a:lvl1pPr>
          </a:lstStyle>
          <a:p>
            <a:fld id="{B4C71EC6-210F-42DE-9C53-41977AD35B3D}" type="datetimeFigureOut">
              <a:rPr lang="ru-RU" smtClean="0"/>
              <a:t>02.08.2023</a:t>
            </a:fld>
            <a:endParaRPr lang="ru-RU"/>
          </a:p>
        </p:txBody>
      </p:sp>
      <p:sp>
        <p:nvSpPr>
          <p:cNvPr id="5" name="Footer Placeholder 4"/>
          <p:cNvSpPr>
            <a:spLocks noGrp="1"/>
          </p:cNvSpPr>
          <p:nvPr>
            <p:ph type="ftr" sz="quarter" idx="3"/>
          </p:nvPr>
        </p:nvSpPr>
        <p:spPr>
          <a:xfrm>
            <a:off x="609600" y="6356350"/>
            <a:ext cx="2895600" cy="365125"/>
          </a:xfrm>
          <a:prstGeom prst="rect">
            <a:avLst/>
          </a:prstGeom>
        </p:spPr>
        <p:txBody>
          <a:bodyPr vert="horz" lIns="91440" tIns="45720" rIns="91440" bIns="45720" rtlCol="0" anchor="ctr"/>
          <a:lstStyle>
            <a:lvl1pPr algn="l">
              <a:defRPr sz="1000" cap="all" spc="60" baseline="0">
                <a:solidFill>
                  <a:schemeClr val="tx1"/>
                </a:solidFill>
              </a:defRPr>
            </a:lvl1pPr>
          </a:lstStyle>
          <a:p>
            <a:endParaRPr lang="ru-RU"/>
          </a:p>
        </p:txBody>
      </p:sp>
      <p:sp>
        <p:nvSpPr>
          <p:cNvPr id="6" name="Slide Number Placeholder 5"/>
          <p:cNvSpPr>
            <a:spLocks noGrp="1"/>
          </p:cNvSpPr>
          <p:nvPr>
            <p:ph type="sldNum" sz="quarter" idx="4"/>
          </p:nvPr>
        </p:nvSpPr>
        <p:spPr>
          <a:xfrm>
            <a:off x="7543800" y="6356350"/>
            <a:ext cx="990600" cy="365125"/>
          </a:xfrm>
          <a:prstGeom prst="rect">
            <a:avLst/>
          </a:prstGeom>
        </p:spPr>
        <p:txBody>
          <a:bodyPr vert="horz" lIns="91440" tIns="45720" rIns="91440" bIns="45720" rtlCol="0" anchor="ctr"/>
          <a:lstStyle>
            <a:lvl1pPr algn="r">
              <a:defRPr sz="1100" baseline="0">
                <a:solidFill>
                  <a:schemeClr val="tx1"/>
                </a:solidFill>
              </a:defRPr>
            </a:lvl1pPr>
          </a:lstStyle>
          <a:p>
            <a:fld id="{B19B0651-EE4F-4900-A07F-96A6BFA9D0F0}" type="slidenum">
              <a:rPr lang="ru-RU" smtClean="0"/>
              <a:t>‹#›</a:t>
            </a:fld>
            <a:endParaRPr lang="ru-RU"/>
          </a:p>
        </p:txBody>
      </p:sp>
    </p:spTree>
  </p:cSld>
  <p:clrMap bg1="dk1" tx1="lt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txStyles>
    <p:titleStyle>
      <a:lvl1pPr algn="l" defTabSz="914400" rtl="0" eaLnBrk="1" latinLnBrk="0" hangingPunct="1">
        <a:spcBef>
          <a:spcPct val="0"/>
        </a:spcBef>
        <a:buNone/>
        <a:defRPr sz="3000" kern="1200" cap="all" spc="50"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1pPr>
      <a:lvl2pPr marL="742950" indent="-28575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2pPr>
      <a:lvl3pPr marL="1143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3pPr>
      <a:lvl4pPr marL="1600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4pPr>
      <a:lvl5pPr marL="20574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spc="30" baseline="0">
          <a:solidFill>
            <a:schemeClr val="tx1"/>
          </a:solidFill>
          <a:latin typeface="+mn-lt"/>
          <a:ea typeface="+mn-ea"/>
          <a:cs typeface="+mn-cs"/>
        </a:defRPr>
      </a:lvl5pPr>
      <a:lvl6pPr marL="25146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6pPr>
      <a:lvl7pPr marL="29718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7pPr>
      <a:lvl8pPr marL="34290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8pPr>
      <a:lvl9pPr marL="3886200" indent="-228600" algn="l" defTabSz="914400" rtl="0" eaLnBrk="1" latinLnBrk="0" hangingPunct="1">
        <a:lnSpc>
          <a:spcPct val="100000"/>
        </a:lnSpc>
        <a:spcBef>
          <a:spcPct val="20000"/>
        </a:spcBef>
        <a:spcAft>
          <a:spcPts val="600"/>
        </a:spcAft>
        <a:buClr>
          <a:schemeClr val="tx2"/>
        </a:buClr>
        <a:buFont typeface="Arial" pitchFamily="34" charset="0"/>
        <a:buChar char="•"/>
        <a:defRPr sz="17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9.tif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3.tif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6.tif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одзаголовок 2"/>
          <p:cNvSpPr>
            <a:spLocks noGrp="1"/>
          </p:cNvSpPr>
          <p:nvPr>
            <p:ph type="subTitle" idx="1"/>
          </p:nvPr>
        </p:nvSpPr>
        <p:spPr/>
        <p:txBody>
          <a:bodyPr>
            <a:normAutofit fontScale="92500" lnSpcReduction="10000"/>
          </a:bodyPr>
          <a:lstStyle/>
          <a:p>
            <a:r>
              <a:rPr lang="en-US" dirty="0" smtClean="0"/>
              <a:t>Kirichenko Dmitriy</a:t>
            </a:r>
          </a:p>
          <a:p>
            <a:r>
              <a:rPr lang="en-US" dirty="0" smtClean="0"/>
              <a:t>PhD., Associate Professor</a:t>
            </a:r>
          </a:p>
          <a:p>
            <a:r>
              <a:rPr lang="en-US" dirty="0" smtClean="0"/>
              <a:t>The Centre of Anthropology</a:t>
            </a:r>
          </a:p>
          <a:p>
            <a:r>
              <a:rPr lang="en-US" dirty="0" smtClean="0"/>
              <a:t>Institute of Archaeology and Anthropology</a:t>
            </a:r>
          </a:p>
          <a:p>
            <a:r>
              <a:rPr lang="en-US" dirty="0" smtClean="0"/>
              <a:t>Azerbaijan National Academy of Sciences </a:t>
            </a:r>
            <a:endParaRPr lang="ru-RU" dirty="0"/>
          </a:p>
        </p:txBody>
      </p:sp>
      <p:sp>
        <p:nvSpPr>
          <p:cNvPr id="2" name="Заголовок 1"/>
          <p:cNvSpPr>
            <a:spLocks noGrp="1"/>
          </p:cNvSpPr>
          <p:nvPr>
            <p:ph type="ctrTitle"/>
          </p:nvPr>
        </p:nvSpPr>
        <p:spPr/>
        <p:txBody>
          <a:bodyPr>
            <a:normAutofit/>
          </a:bodyPr>
          <a:lstStyle/>
          <a:p>
            <a:r>
              <a:rPr lang="en-US" dirty="0" smtClean="0"/>
              <a:t>Physical anthropology of Azerbaijan (Antiquity period)</a:t>
            </a:r>
            <a:endParaRPr lang="ru-RU" dirty="0"/>
          </a:p>
        </p:txBody>
      </p:sp>
    </p:spTree>
    <p:extLst>
      <p:ext uri="{BB962C8B-B14F-4D97-AF65-F5344CB8AC3E}">
        <p14:creationId xmlns:p14="http://schemas.microsoft.com/office/powerpoint/2010/main" val="29739375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Timber graves</a:t>
            </a:r>
            <a:endParaRPr lang="ru-RU" dirty="0"/>
          </a:p>
        </p:txBody>
      </p:sp>
      <p:pic>
        <p:nvPicPr>
          <p:cNvPr id="4098" name="Picture 2" descr="C:\Users\user\Downloads\_230708155022-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1844824"/>
            <a:ext cx="7760122" cy="3670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169289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Stone boxes</a:t>
            </a:r>
            <a:endParaRPr lang="ru-RU" dirty="0"/>
          </a:p>
        </p:txBody>
      </p:sp>
      <p:pic>
        <p:nvPicPr>
          <p:cNvPr id="5123" name="Picture 3" descr="C:\Users\user\Desktop\КОНФЕРЕНЦИЯ ГРУЗИЯ\IMG_20211016_134541.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1556792"/>
            <a:ext cx="3602764" cy="467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63147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Burials in Clay coffins</a:t>
            </a:r>
            <a:endParaRPr lang="ru-RU" dirty="0"/>
          </a:p>
        </p:txBody>
      </p:sp>
      <p:pic>
        <p:nvPicPr>
          <p:cNvPr id="6146" name="Picture 2" descr="C:\Users\user\Downloads\_230708155520-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043608" y="1844824"/>
            <a:ext cx="6602636" cy="3636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6056342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Catacomb burials</a:t>
            </a:r>
            <a:endParaRPr lang="ru-RU" dirty="0"/>
          </a:p>
        </p:txBody>
      </p:sp>
      <p:pic>
        <p:nvPicPr>
          <p:cNvPr id="7170" name="Picture 2" descr="C:\Users\user\Desktop\КОНФЕРЕНЦИЯ ГРУЗИЯ\1024px-Catacomb_burial_from_Mingachevir_(I-VII_cc.).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75656" y="1772816"/>
            <a:ext cx="616918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488258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esktop\_230708183317.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691680" y="1412776"/>
            <a:ext cx="5839916" cy="4340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79202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Timber grave-catacomb and jar-catacomb burials</a:t>
            </a:r>
            <a:endParaRPr lang="ru-RU" dirty="0"/>
          </a:p>
        </p:txBody>
      </p:sp>
      <p:pic>
        <p:nvPicPr>
          <p:cNvPr id="1027" name="Picture 3" descr="C:\Users\user\Desktop\_230708182727-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123728" y="1556792"/>
            <a:ext cx="4694609" cy="506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126727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The mud-brick tombs</a:t>
            </a:r>
            <a:br>
              <a:rPr lang="en-US" dirty="0" smtClean="0"/>
            </a:br>
            <a:endParaRPr lang="ru-RU" dirty="0"/>
          </a:p>
        </p:txBody>
      </p:sp>
      <p:pic>
        <p:nvPicPr>
          <p:cNvPr id="3074" name="Picture 2" descr="C:\Users\user\Downloads\_230708183750-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115616" y="1628800"/>
            <a:ext cx="6698408" cy="4013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21097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098" name="Picture 2" descr="C:\Users\user\Downloads\_230708184215-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259632" y="1052736"/>
            <a:ext cx="6869765" cy="51322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44188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The soil burials in extended position</a:t>
            </a:r>
            <a:endParaRPr lang="ru-RU" dirty="0"/>
          </a:p>
        </p:txBody>
      </p:sp>
      <p:pic>
        <p:nvPicPr>
          <p:cNvPr id="5122" name="Picture 2" descr="C:\Users\user\Downloads\AnyScanner_07_08_2023-01-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987824" y="1772816"/>
            <a:ext cx="2976267" cy="4475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17955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Skulls from simple soil burials</a:t>
            </a:r>
            <a:br>
              <a:rPr lang="en-US" dirty="0" smtClean="0"/>
            </a:br>
            <a:r>
              <a:rPr lang="en-US" dirty="0" smtClean="0"/>
              <a:t>                   </a:t>
            </a:r>
            <a:r>
              <a:rPr lang="en-US" dirty="0" err="1" smtClean="0"/>
              <a:t>Khynysly</a:t>
            </a:r>
            <a:r>
              <a:rPr lang="en-US" dirty="0" smtClean="0"/>
              <a:t> necropolis </a:t>
            </a:r>
            <a:endParaRPr lang="ru-RU" dirty="0"/>
          </a:p>
        </p:txBody>
      </p:sp>
      <p:pic>
        <p:nvPicPr>
          <p:cNvPr id="11267" name="Picture 3" descr="C:\Users\user\Desktop\СТАТЬИ 2022\Кириченко_Абдуллаев_ Хыныслы\Хыныслы черепа\грунт погр..49.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9600" y="2091595"/>
            <a:ext cx="7924800" cy="31320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305036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Physical anthropology</a:t>
            </a:r>
            <a:endParaRPr lang="ru-RU" dirty="0"/>
          </a:p>
        </p:txBody>
      </p:sp>
      <p:sp>
        <p:nvSpPr>
          <p:cNvPr id="3" name="Объект 2"/>
          <p:cNvSpPr>
            <a:spLocks noGrp="1"/>
          </p:cNvSpPr>
          <p:nvPr>
            <p:ph sz="quarter" idx="13"/>
          </p:nvPr>
        </p:nvSpPr>
        <p:spPr/>
        <p:txBody>
          <a:bodyPr/>
          <a:lstStyle/>
          <a:p>
            <a:r>
              <a:rPr lang="en-US" dirty="0"/>
              <a:t>Physical anthropology, branch of anthropology concerned with the origin, evolution, and diversity of people. Physical anthropologists work broadly on three major sets of problems: human and nonhuman primate evolution, human variation and its significance (race), and the biological bases of human behavior</a:t>
            </a:r>
            <a:r>
              <a:rPr lang="en-US" dirty="0" smtClean="0"/>
              <a:t>.</a:t>
            </a:r>
          </a:p>
          <a:p>
            <a:r>
              <a:rPr lang="en-US" dirty="0" err="1"/>
              <a:t>Craniometric</a:t>
            </a:r>
            <a:r>
              <a:rPr lang="en-US" dirty="0"/>
              <a:t> studies of prehistoric skull and face bones have enabled anthropologists to trace the gradual changes that occurred in the size and shape of the human head</a:t>
            </a:r>
            <a:r>
              <a:rPr lang="en-US" dirty="0" smtClean="0"/>
              <a:t>.</a:t>
            </a:r>
          </a:p>
          <a:p>
            <a:r>
              <a:rPr lang="en-US" dirty="0"/>
              <a:t>Craniometry is the technique of measuring the bones of the skull. It is distinct from phrenology, the study of personality and character, and physiognomy, the study of facial features</a:t>
            </a:r>
            <a:r>
              <a:rPr lang="en-US" dirty="0" smtClean="0"/>
              <a:t>.</a:t>
            </a:r>
          </a:p>
          <a:p>
            <a:r>
              <a:rPr lang="en-US" dirty="0"/>
              <a:t>Physical anthropology is currently one of the most important scientific historical disciplines concerned with the </a:t>
            </a:r>
            <a:r>
              <a:rPr lang="en-US" dirty="0" err="1"/>
              <a:t>ethnogenesis</a:t>
            </a:r>
            <a:r>
              <a:rPr lang="en-US" dirty="0"/>
              <a:t> of the Azerbaijani people and the indigenous ethnic groups that inhabit our country. </a:t>
            </a:r>
            <a:endParaRPr lang="ru-RU" dirty="0"/>
          </a:p>
        </p:txBody>
      </p:sp>
    </p:spTree>
    <p:extLst>
      <p:ext uri="{BB962C8B-B14F-4D97-AF65-F5344CB8AC3E}">
        <p14:creationId xmlns:p14="http://schemas.microsoft.com/office/powerpoint/2010/main" val="385754477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Sheki district</a:t>
            </a:r>
            <a:endParaRPr lang="ru-RU" dirty="0"/>
          </a:p>
        </p:txBody>
      </p:sp>
      <p:pic>
        <p:nvPicPr>
          <p:cNvPr id="12290" name="Picture 2" descr="E:\илююстр монография\рис.9.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619672" y="2060848"/>
            <a:ext cx="5833872" cy="3697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69440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Janakhar</a:t>
            </a:r>
            <a:r>
              <a:rPr lang="en-US" dirty="0" smtClean="0"/>
              <a:t> necropolis</a:t>
            </a:r>
            <a:br>
              <a:rPr lang="en-US" dirty="0" smtClean="0"/>
            </a:br>
            <a:r>
              <a:rPr lang="en-US" dirty="0" err="1" smtClean="0"/>
              <a:t>Khachmaz</a:t>
            </a:r>
            <a:r>
              <a:rPr lang="en-US" dirty="0" smtClean="0"/>
              <a:t> district</a:t>
            </a:r>
            <a:endParaRPr lang="ru-RU" dirty="0"/>
          </a:p>
        </p:txBody>
      </p:sp>
      <p:pic>
        <p:nvPicPr>
          <p:cNvPr id="20482" name="Picture 2" descr="C:\Users\user\Desktop\ТЕКУЧКА 3\Джанахар череп\Clip2Net DropZone_2022-01-21_23_04_37.tif"/>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7924800" cy="32762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52339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Alar necropolis</a:t>
            </a:r>
            <a:br>
              <a:rPr lang="en-US" dirty="0" smtClean="0"/>
            </a:br>
            <a:r>
              <a:rPr lang="en-US" dirty="0" smtClean="0"/>
              <a:t>                      </a:t>
            </a:r>
            <a:r>
              <a:rPr lang="en-US" dirty="0" err="1" smtClean="0"/>
              <a:t>Yardymly</a:t>
            </a:r>
            <a:r>
              <a:rPr lang="en-US" dirty="0" smtClean="0"/>
              <a:t> district</a:t>
            </a:r>
            <a:endParaRPr lang="ru-RU" dirty="0"/>
          </a:p>
        </p:txBody>
      </p:sp>
      <p:pic>
        <p:nvPicPr>
          <p:cNvPr id="13314" name="Picture 2" descr="C:\Users\user\Downloads\DSC_0032-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755576" y="2132856"/>
            <a:ext cx="7924800" cy="3239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57303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br>
              <a:rPr lang="en-US" dirty="0" smtClean="0"/>
            </a:br>
            <a:r>
              <a:rPr lang="en-US" dirty="0"/>
              <a:t/>
            </a:r>
            <a:br>
              <a:rPr lang="en-US" dirty="0"/>
            </a:br>
            <a:r>
              <a:rPr lang="en-US" dirty="0" smtClean="0"/>
              <a:t/>
            </a:r>
            <a:br>
              <a:rPr lang="en-US" dirty="0" smtClean="0"/>
            </a:br>
            <a:r>
              <a:rPr lang="en-US" dirty="0"/>
              <a:t> </a:t>
            </a:r>
            <a:r>
              <a:rPr lang="en-US" dirty="0" smtClean="0"/>
              <a:t>                    </a:t>
            </a:r>
            <a:r>
              <a:rPr lang="en-US" sz="2400" dirty="0" smtClean="0"/>
              <a:t>Skulls from jar burials</a:t>
            </a:r>
            <a:br>
              <a:rPr lang="en-US" sz="2400" dirty="0" smtClean="0"/>
            </a:br>
            <a:r>
              <a:rPr lang="en-US" sz="2400" dirty="0" smtClean="0"/>
              <a:t>                             </a:t>
            </a:r>
            <a:r>
              <a:rPr lang="en-US" sz="2400" dirty="0" err="1" smtClean="0"/>
              <a:t>Khynysly</a:t>
            </a:r>
            <a:r>
              <a:rPr lang="en-US" sz="2400" dirty="0" smtClean="0"/>
              <a:t> necropolis</a:t>
            </a:r>
            <a:br>
              <a:rPr lang="en-US" sz="2400" dirty="0" smtClean="0"/>
            </a:br>
            <a:r>
              <a:rPr lang="en-US" sz="2400" dirty="0" smtClean="0"/>
              <a:t>                                </a:t>
            </a:r>
            <a:r>
              <a:rPr lang="en-US" sz="2400" dirty="0" err="1" smtClean="0"/>
              <a:t>Shamakhi</a:t>
            </a:r>
            <a:r>
              <a:rPr lang="en-US" sz="2400" dirty="0" smtClean="0"/>
              <a:t> district</a:t>
            </a:r>
            <a:endParaRPr lang="ru-RU" sz="2400" dirty="0"/>
          </a:p>
        </p:txBody>
      </p:sp>
      <p:pic>
        <p:nvPicPr>
          <p:cNvPr id="14338" name="Picture 2" descr="C:\Users\user\Desktop\СТАТЬИ 2022\Кириченко_Абдуллаев_ Хыныслы\Хыныслы черепа\кувш погреб 60.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2276872"/>
            <a:ext cx="7924800" cy="28840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10664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Mingachevir necropolis</a:t>
            </a:r>
            <a:endParaRPr lang="ru-RU" dirty="0"/>
          </a:p>
        </p:txBody>
      </p:sp>
      <p:pic>
        <p:nvPicPr>
          <p:cNvPr id="15362" name="Picture 2" descr="C:\Users\user\Desktop\к (1).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83568" y="2204864"/>
            <a:ext cx="7924800" cy="30809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934959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t>
            </a:r>
            <a:r>
              <a:rPr lang="en-US" dirty="0" err="1" smtClean="0"/>
              <a:t>Aminly</a:t>
            </a:r>
            <a:r>
              <a:rPr lang="en-US" dirty="0" smtClean="0"/>
              <a:t> necropolis</a:t>
            </a:r>
            <a:br>
              <a:rPr lang="en-US" dirty="0" smtClean="0"/>
            </a:br>
            <a:r>
              <a:rPr lang="en-US" dirty="0" smtClean="0"/>
              <a:t>                        </a:t>
            </a:r>
            <a:r>
              <a:rPr lang="en-US" dirty="0" err="1" smtClean="0"/>
              <a:t>masally</a:t>
            </a:r>
            <a:r>
              <a:rPr lang="en-US" dirty="0" smtClean="0"/>
              <a:t> district</a:t>
            </a:r>
            <a:endParaRPr lang="ru-RU" dirty="0"/>
          </a:p>
        </p:txBody>
      </p:sp>
      <p:pic>
        <p:nvPicPr>
          <p:cNvPr id="16386" name="Picture 2" descr="C:\Users\user\Desktop\СТАТЬИ 2023\Антроп кувшинное Масаллы\Кириченко_рис.2.tif"/>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2060848"/>
            <a:ext cx="7924800" cy="347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12638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Shirvanly</a:t>
            </a:r>
            <a:r>
              <a:rPr lang="en-US" dirty="0" smtClean="0"/>
              <a:t/>
            </a:r>
            <a:br>
              <a:rPr lang="en-US" dirty="0" smtClean="0"/>
            </a:br>
            <a:r>
              <a:rPr lang="en-US" dirty="0" smtClean="0"/>
              <a:t>Neftchala district</a:t>
            </a:r>
            <a:endParaRPr lang="ru-RU" dirty="0"/>
          </a:p>
        </p:txBody>
      </p:sp>
      <p:pic>
        <p:nvPicPr>
          <p:cNvPr id="19458" name="Picture 2" descr="C:\Users\user\Desktop\КОНФЕРЕНЦИЯ ГРУЗИЯ\н.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9600" y="2026688"/>
            <a:ext cx="7924800" cy="32618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96705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A skull from timber grave-catacomb</a:t>
            </a:r>
            <a:endParaRPr lang="ru-RU" dirty="0"/>
          </a:p>
        </p:txBody>
      </p:sp>
      <p:pic>
        <p:nvPicPr>
          <p:cNvPr id="21506" name="Picture 2" descr="C:\Users\user\Desktop\4\срубн-катак.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683568" y="2204864"/>
            <a:ext cx="7924800" cy="3206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41300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A Skull from burial in clay coffin</a:t>
            </a:r>
            <a:endParaRPr lang="ru-RU" dirty="0"/>
          </a:p>
        </p:txBody>
      </p:sp>
      <p:pic>
        <p:nvPicPr>
          <p:cNvPr id="35842" name="Picture 2" descr="C:\Users\user\Desktop\КОНФЕРЕНЦИЯ ГРУЗИЯ\Ванна.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835696" y="1772816"/>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862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2400" dirty="0" smtClean="0"/>
              <a:t>Skulls from stone boxes</a:t>
            </a:r>
            <a:br>
              <a:rPr lang="en-US" sz="2400" dirty="0" smtClean="0"/>
            </a:br>
            <a:r>
              <a:rPr lang="en-US" sz="2400" dirty="0" smtClean="0"/>
              <a:t>Demirchi necropolis</a:t>
            </a:r>
            <a:br>
              <a:rPr lang="en-US" sz="2400" dirty="0" smtClean="0"/>
            </a:br>
            <a:r>
              <a:rPr lang="en-US" sz="2400" dirty="0" err="1" smtClean="0"/>
              <a:t>Shamakhi</a:t>
            </a:r>
            <a:r>
              <a:rPr lang="en-US" sz="2400" dirty="0" smtClean="0"/>
              <a:t> district</a:t>
            </a:r>
            <a:endParaRPr lang="ru-RU" sz="2400" dirty="0"/>
          </a:p>
        </p:txBody>
      </p:sp>
      <p:pic>
        <p:nvPicPr>
          <p:cNvPr id="22530" name="Picture 2" descr="E:\илююстр монография\рис.19.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1628800"/>
            <a:ext cx="331553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2426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Physical type </a:t>
            </a:r>
            <a:endParaRPr lang="ru-RU" dirty="0"/>
          </a:p>
        </p:txBody>
      </p:sp>
      <p:sp>
        <p:nvSpPr>
          <p:cNvPr id="3" name="Объект 2"/>
          <p:cNvSpPr>
            <a:spLocks noGrp="1"/>
          </p:cNvSpPr>
          <p:nvPr>
            <p:ph sz="quarter" idx="13"/>
          </p:nvPr>
        </p:nvSpPr>
        <p:spPr/>
        <p:txBody>
          <a:bodyPr>
            <a:normAutofit lnSpcReduction="10000"/>
          </a:bodyPr>
          <a:lstStyle/>
          <a:p>
            <a:r>
              <a:rPr lang="en-US" dirty="0"/>
              <a:t>R.M. </a:t>
            </a:r>
            <a:r>
              <a:rPr lang="en-US" dirty="0" err="1"/>
              <a:t>Gasimova</a:t>
            </a:r>
            <a:r>
              <a:rPr lang="en-US" dirty="0"/>
              <a:t> notes in it that the physical type of Azerbaijanis was formed primarily by two Europid anthropological types</a:t>
            </a:r>
            <a:r>
              <a:rPr lang="en-US" dirty="0" smtClean="0"/>
              <a:t>:</a:t>
            </a:r>
          </a:p>
          <a:p>
            <a:r>
              <a:rPr lang="en-US" dirty="0"/>
              <a:t>1. The dolichocephalic, somewhat narrow-faced type with a straight nasal dorsum, stronger hair cover growth, and dark pigmentation is characteristic of Azerbaijanis in the Lesser Caucasus Range, southern and central regions of the country, as well as Muslim Tats, Kurds, and </a:t>
            </a:r>
            <a:r>
              <a:rPr lang="en-US" dirty="0" err="1"/>
              <a:t>Budugs</a:t>
            </a:r>
            <a:r>
              <a:rPr lang="en-US" dirty="0"/>
              <a:t>. Furthermore, elements of this type are found among the </a:t>
            </a:r>
            <a:r>
              <a:rPr lang="en-US" dirty="0" err="1"/>
              <a:t>Talysh</a:t>
            </a:r>
            <a:r>
              <a:rPr lang="en-US" dirty="0"/>
              <a:t>. The distinctive characteristics </a:t>
            </a:r>
            <a:r>
              <a:rPr lang="en-US" dirty="0" smtClean="0"/>
              <a:t>of this </a:t>
            </a:r>
            <a:r>
              <a:rPr lang="en-US" dirty="0"/>
              <a:t>type give credibility to its classification as a Caspian anthropological type</a:t>
            </a:r>
            <a:r>
              <a:rPr lang="en-US" dirty="0" smtClean="0"/>
              <a:t>.</a:t>
            </a:r>
          </a:p>
          <a:p>
            <a:r>
              <a:rPr lang="en-US" dirty="0"/>
              <a:t>2. The brachycephalic type, with a tendency to be broad-faced and have slightly weaker hair cover growth and relatively light pigmentation predominates among the Azerbaijanis of the country’s northwestern and northeastern regions, as well as among the “</a:t>
            </a:r>
            <a:r>
              <a:rPr lang="en-US" dirty="0" err="1"/>
              <a:t>Shahdag</a:t>
            </a:r>
            <a:r>
              <a:rPr lang="en-US" dirty="0"/>
              <a:t> </a:t>
            </a:r>
            <a:r>
              <a:rPr lang="en-US" dirty="0" smtClean="0"/>
              <a:t>group” and </a:t>
            </a:r>
            <a:r>
              <a:rPr lang="en-US" dirty="0"/>
              <a:t>the Udi people</a:t>
            </a:r>
            <a:r>
              <a:rPr lang="en-US" dirty="0" smtClean="0"/>
              <a:t>.</a:t>
            </a:r>
          </a:p>
          <a:p>
            <a:r>
              <a:rPr lang="en-US" dirty="0"/>
              <a:t>Anthropological studies on our country’s territory show that the modern anthropological types </a:t>
            </a:r>
            <a:r>
              <a:rPr lang="en-US" dirty="0" smtClean="0"/>
              <a:t>of Azerbaijan’s </a:t>
            </a:r>
            <a:r>
              <a:rPr lang="en-US" dirty="0"/>
              <a:t>population correspond to the types of the country’s ancient population.</a:t>
            </a:r>
          </a:p>
          <a:p>
            <a:endParaRPr lang="en-US" dirty="0"/>
          </a:p>
          <a:p>
            <a:endParaRPr lang="en-US" dirty="0"/>
          </a:p>
          <a:p>
            <a:endParaRPr lang="ru-RU" dirty="0"/>
          </a:p>
        </p:txBody>
      </p:sp>
    </p:spTree>
    <p:extLst>
      <p:ext uri="{BB962C8B-B14F-4D97-AF65-F5344CB8AC3E}">
        <p14:creationId xmlns:p14="http://schemas.microsoft.com/office/powerpoint/2010/main" val="161492354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23554" name="Picture 2" descr="E:\илююстр монография\рис.20.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412776"/>
            <a:ext cx="347984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37921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4579" name="Picture 3" descr="E:\илююстр монография\рис.17.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1700808"/>
            <a:ext cx="3682288"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52493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5604" name="Picture 4" descr="E:\илююстр монография\рис.16.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3059832" y="1628800"/>
            <a:ext cx="3302777"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33040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6626" name="Picture 2" descr="E:\илююстр монография\рис.35.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548680"/>
            <a:ext cx="3184132" cy="51663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4892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Skulls from catacomb burials</a:t>
            </a:r>
            <a:br>
              <a:rPr lang="en-US" dirty="0" smtClean="0"/>
            </a:br>
            <a:r>
              <a:rPr lang="en-US" dirty="0" smtClean="0"/>
              <a:t>Mingachevir</a:t>
            </a:r>
            <a:endParaRPr lang="ru-RU" dirty="0"/>
          </a:p>
        </p:txBody>
      </p:sp>
      <p:pic>
        <p:nvPicPr>
          <p:cNvPr id="27651" name="Picture 3" descr="E:\иллюстр\Черепа\5\катак недеформ (3).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72816"/>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8444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Artificial deformed skulls</a:t>
            </a:r>
            <a:endParaRPr lang="ru-RU" dirty="0"/>
          </a:p>
        </p:txBody>
      </p:sp>
      <p:pic>
        <p:nvPicPr>
          <p:cNvPr id="28674" name="Picture 2" descr="E:\иллюстр\Черепа\деформ\Минг деформ (2).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1700808"/>
            <a:ext cx="3734181"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15959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9698"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699792" y="1700808"/>
            <a:ext cx="377504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613085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30723" name="Picture 3" descr="C:\Users\user\Desktop\Минг деформ (1).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195736" y="1700808"/>
            <a:ext cx="474749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74905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Kukhuroba</a:t>
            </a:r>
            <a:r>
              <a:rPr lang="en-US" dirty="0" smtClean="0"/>
              <a:t/>
            </a:r>
            <a:br>
              <a:rPr lang="en-US" dirty="0" smtClean="0"/>
            </a:br>
            <a:r>
              <a:rPr lang="en-US" dirty="0" err="1" smtClean="0"/>
              <a:t>Gusar</a:t>
            </a:r>
            <a:r>
              <a:rPr lang="en-US" dirty="0" smtClean="0"/>
              <a:t> district</a:t>
            </a:r>
            <a:endParaRPr lang="ru-RU" dirty="0"/>
          </a:p>
        </p:txBody>
      </p:sp>
      <p:pic>
        <p:nvPicPr>
          <p:cNvPr id="32770" name="Picture 2" descr="C:\Users\user\Desktop\ОТЧЕТ 2024\Кухуроба в Пермь\Кириченко_рис.3.tif"/>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09600" y="1887428"/>
            <a:ext cx="7924800" cy="354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446382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Gusar</a:t>
            </a:r>
            <a:r>
              <a:rPr lang="en-US" dirty="0" smtClean="0"/>
              <a:t> district</a:t>
            </a:r>
            <a:endParaRPr lang="ru-RU" dirty="0"/>
          </a:p>
        </p:txBody>
      </p:sp>
      <p:pic>
        <p:nvPicPr>
          <p:cNvPr id="38915" name="Picture 3" descr="C:\Users\user\Downloads\IMG_20211022_133609-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411760" y="1541314"/>
            <a:ext cx="3905240" cy="418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25503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Skulls from Gobustan</a:t>
            </a:r>
            <a:br>
              <a:rPr lang="en-US" dirty="0"/>
            </a:br>
            <a:r>
              <a:rPr lang="en-US" dirty="0"/>
              <a:t>Mesolithic period</a:t>
            </a:r>
            <a:endParaRPr lang="ru-RU" dirty="0"/>
          </a:p>
        </p:txBody>
      </p:sp>
      <p:pic>
        <p:nvPicPr>
          <p:cNvPr id="18435" name="Picture 3"/>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331640" y="1772816"/>
            <a:ext cx="6571487"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2604696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Sheki district</a:t>
            </a:r>
            <a:endParaRPr lang="ru-RU" dirty="0"/>
          </a:p>
        </p:txBody>
      </p:sp>
      <p:pic>
        <p:nvPicPr>
          <p:cNvPr id="34818" name="Picture 2" descr="C:\Users\user\Desktop\Шеки скальп и трепан (2).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1700808"/>
            <a:ext cx="352847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7349074"/>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sz="1600" dirty="0"/>
              <a:t>Skulls from soil graves with skeleton in extended </a:t>
            </a:r>
            <a:r>
              <a:rPr lang="en-US" sz="1600" dirty="0" smtClean="0"/>
              <a:t>position</a:t>
            </a:r>
            <a:br>
              <a:rPr lang="en-US" sz="1600" dirty="0" smtClean="0"/>
            </a:br>
            <a:r>
              <a:rPr lang="en-US" sz="1600" dirty="0" err="1" smtClean="0"/>
              <a:t>Gijanoba</a:t>
            </a:r>
            <a:r>
              <a:rPr lang="en-US" sz="1600" dirty="0" smtClean="0"/>
              <a:t/>
            </a:r>
            <a:br>
              <a:rPr lang="en-US" sz="1600" dirty="0" smtClean="0"/>
            </a:br>
            <a:r>
              <a:rPr lang="en-US" sz="1600" dirty="0" smtClean="0"/>
              <a:t>Guba district</a:t>
            </a:r>
            <a:br>
              <a:rPr lang="en-US" sz="1600" dirty="0" smtClean="0"/>
            </a:br>
            <a:endParaRPr lang="ru-RU" sz="1600" dirty="0"/>
          </a:p>
        </p:txBody>
      </p:sp>
      <p:pic>
        <p:nvPicPr>
          <p:cNvPr id="31746" name="Picture 2" descr="E:\иллюстр\Черепа\Гиджаноба\Гиджаноба (2).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00808"/>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634515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Sandygtepe</a:t>
            </a:r>
            <a:r>
              <a:rPr lang="en-US" dirty="0" smtClean="0"/>
              <a:t> V</a:t>
            </a:r>
            <a:br>
              <a:rPr lang="en-US" dirty="0" smtClean="0"/>
            </a:br>
            <a:r>
              <a:rPr lang="en-US" dirty="0" err="1" smtClean="0"/>
              <a:t>Gusar</a:t>
            </a:r>
            <a:r>
              <a:rPr lang="en-US" dirty="0" smtClean="0"/>
              <a:t> district</a:t>
            </a:r>
            <a:endParaRPr lang="ru-RU" dirty="0"/>
          </a:p>
        </p:txBody>
      </p:sp>
      <p:pic>
        <p:nvPicPr>
          <p:cNvPr id="33794" name="Picture 2" descr="C:\Users\user\Downloads\DSC_0088-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75656" y="2060848"/>
            <a:ext cx="6343650" cy="3562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1607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a:t>anthropological materials from burials </a:t>
            </a:r>
            <a:endParaRPr lang="ru-RU" dirty="0"/>
          </a:p>
        </p:txBody>
      </p:sp>
      <p:sp>
        <p:nvSpPr>
          <p:cNvPr id="3" name="Объект 2"/>
          <p:cNvSpPr>
            <a:spLocks noGrp="1"/>
          </p:cNvSpPr>
          <p:nvPr>
            <p:ph sz="quarter" idx="13"/>
          </p:nvPr>
        </p:nvSpPr>
        <p:spPr/>
        <p:txBody>
          <a:bodyPr/>
          <a:lstStyle/>
          <a:p>
            <a:r>
              <a:rPr lang="en-US" dirty="0"/>
              <a:t>Predominance of the Caspian anthropological type throughout the territory of our homeland.</a:t>
            </a:r>
          </a:p>
          <a:p>
            <a:r>
              <a:rPr lang="en-US" dirty="0"/>
              <a:t>The Caspian anthropological type has been represented on the territory of Azerbaijan in all historical periods, from the Mesolithic </a:t>
            </a:r>
            <a:r>
              <a:rPr lang="en-US" dirty="0" smtClean="0"/>
              <a:t> </a:t>
            </a:r>
            <a:r>
              <a:rPr lang="en-US" dirty="0"/>
              <a:t>to the present.</a:t>
            </a:r>
          </a:p>
          <a:p>
            <a:r>
              <a:rPr lang="en-US" dirty="0"/>
              <a:t>Paleoanthropological materials confirm the findings of archaeologists that, despite the differences in the types of burials, </a:t>
            </a:r>
            <a:r>
              <a:rPr lang="en-US" dirty="0" smtClean="0"/>
              <a:t>more of them belonged </a:t>
            </a:r>
            <a:r>
              <a:rPr lang="en-US" dirty="0"/>
              <a:t>to the autochthonous population of Azerbaijan. </a:t>
            </a:r>
          </a:p>
          <a:p>
            <a:endParaRPr lang="ru-RU" dirty="0"/>
          </a:p>
        </p:txBody>
      </p:sp>
    </p:spTree>
    <p:extLst>
      <p:ext uri="{BB962C8B-B14F-4D97-AF65-F5344CB8AC3E}">
        <p14:creationId xmlns:p14="http://schemas.microsoft.com/office/powerpoint/2010/main" val="210107577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Caspian anthropological type</a:t>
            </a:r>
            <a:endParaRPr lang="ru-RU" dirty="0"/>
          </a:p>
        </p:txBody>
      </p:sp>
      <p:pic>
        <p:nvPicPr>
          <p:cNvPr id="36866" name="Picture 2"/>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548122" y="1697566"/>
            <a:ext cx="6047756" cy="39200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6979538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a:t>Types of </a:t>
            </a:r>
            <a:r>
              <a:rPr lang="en-US" dirty="0" smtClean="0"/>
              <a:t>traumas</a:t>
            </a:r>
            <a:endParaRPr lang="ru-RU" dirty="0"/>
          </a:p>
        </p:txBody>
      </p:sp>
      <p:sp>
        <p:nvSpPr>
          <p:cNvPr id="3" name="Объект 2"/>
          <p:cNvSpPr>
            <a:spLocks noGrp="1"/>
          </p:cNvSpPr>
          <p:nvPr>
            <p:ph sz="quarter" idx="13"/>
          </p:nvPr>
        </p:nvSpPr>
        <p:spPr/>
        <p:txBody>
          <a:bodyPr/>
          <a:lstStyle/>
          <a:p>
            <a:r>
              <a:rPr lang="en-US" dirty="0" err="1"/>
              <a:t>Antemortem</a:t>
            </a:r>
            <a:r>
              <a:rPr lang="en-US" dirty="0"/>
              <a:t>: An injury that occurs before death with evidence of healing (reformed bone with round, smooth edges)</a:t>
            </a:r>
          </a:p>
          <a:p>
            <a:r>
              <a:rPr lang="en-US" dirty="0" err="1"/>
              <a:t>Perimortem</a:t>
            </a:r>
            <a:r>
              <a:rPr lang="en-US" dirty="0"/>
              <a:t>: An injury that occurs at or around the time of death when bone </a:t>
            </a:r>
            <a:r>
              <a:rPr lang="en-US" dirty="0" smtClean="0"/>
              <a:t>is still </a:t>
            </a:r>
            <a:r>
              <a:rPr lang="en-US" dirty="0"/>
              <a:t>green or fresh (sharp, clean edges), with no evidence of </a:t>
            </a:r>
            <a:r>
              <a:rPr lang="en-US" dirty="0" smtClean="0"/>
              <a:t>healing</a:t>
            </a:r>
          </a:p>
          <a:p>
            <a:r>
              <a:rPr lang="en-US" dirty="0"/>
              <a:t>Postmortem: An injury that occurs after death, when bone is dry and </a:t>
            </a:r>
            <a:r>
              <a:rPr lang="en-US" dirty="0" smtClean="0"/>
              <a:t>brittle (jagged </a:t>
            </a:r>
            <a:r>
              <a:rPr lang="en-US" dirty="0"/>
              <a:t>edges, random pattern), with no evidence of healing</a:t>
            </a:r>
            <a:endParaRPr lang="ru-RU" dirty="0"/>
          </a:p>
        </p:txBody>
      </p:sp>
    </p:spTree>
    <p:extLst>
      <p:ext uri="{BB962C8B-B14F-4D97-AF65-F5344CB8AC3E}">
        <p14:creationId xmlns:p14="http://schemas.microsoft.com/office/powerpoint/2010/main" val="2892291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Types of injuries</a:t>
            </a:r>
            <a:r>
              <a:rPr lang="ru-RU" dirty="0" smtClean="0"/>
              <a:t> </a:t>
            </a:r>
            <a:r>
              <a:rPr lang="en-US" dirty="0"/>
              <a:t>depending on </a:t>
            </a:r>
            <a:r>
              <a:rPr lang="en-US" dirty="0" smtClean="0"/>
              <a:t>the</a:t>
            </a:r>
            <a:r>
              <a:rPr lang="ru-RU" dirty="0" smtClean="0"/>
              <a:t> </a:t>
            </a:r>
            <a:r>
              <a:rPr lang="en-US" dirty="0"/>
              <a:t>Trauma Mechanism</a:t>
            </a:r>
            <a:endParaRPr lang="ru-RU" dirty="0"/>
          </a:p>
        </p:txBody>
      </p:sp>
      <p:sp>
        <p:nvSpPr>
          <p:cNvPr id="3" name="Объект 2"/>
          <p:cNvSpPr>
            <a:spLocks noGrp="1"/>
          </p:cNvSpPr>
          <p:nvPr>
            <p:ph sz="quarter" idx="13"/>
          </p:nvPr>
        </p:nvSpPr>
        <p:spPr/>
        <p:txBody>
          <a:bodyPr/>
          <a:lstStyle/>
          <a:p>
            <a:r>
              <a:rPr lang="en-US" dirty="0"/>
              <a:t>Blunt-Force </a:t>
            </a:r>
            <a:r>
              <a:rPr lang="en-US" dirty="0" smtClean="0"/>
              <a:t>Injuries</a:t>
            </a:r>
          </a:p>
          <a:p>
            <a:r>
              <a:rPr lang="en-US" dirty="0"/>
              <a:t>Sharp-Force </a:t>
            </a:r>
            <a:r>
              <a:rPr lang="en-US" dirty="0" smtClean="0"/>
              <a:t>Injuries</a:t>
            </a:r>
          </a:p>
          <a:p>
            <a:r>
              <a:rPr lang="en-US" dirty="0"/>
              <a:t>Penetrative </a:t>
            </a:r>
            <a:r>
              <a:rPr lang="en-US" dirty="0" smtClean="0"/>
              <a:t>Injuries</a:t>
            </a:r>
          </a:p>
          <a:p>
            <a:r>
              <a:rPr lang="en-US" dirty="0"/>
              <a:t>Ballistic Injuries</a:t>
            </a:r>
            <a:endParaRPr lang="ru-RU" dirty="0"/>
          </a:p>
        </p:txBody>
      </p:sp>
    </p:spTree>
    <p:extLst>
      <p:ext uri="{BB962C8B-B14F-4D97-AF65-F5344CB8AC3E}">
        <p14:creationId xmlns:p14="http://schemas.microsoft.com/office/powerpoint/2010/main" val="6123352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Shaki</a:t>
            </a:r>
            <a:r>
              <a:rPr lang="en-US" dirty="0" smtClean="0"/>
              <a:t>, catacomb burial, Postmortem</a:t>
            </a:r>
            <a:endParaRPr lang="ru-RU" dirty="0"/>
          </a:p>
        </p:txBody>
      </p:sp>
      <p:pic>
        <p:nvPicPr>
          <p:cNvPr id="1026" name="Picture 2" descr="C:\Users\user\Downloads\Фото256-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2717993" y="1600200"/>
            <a:ext cx="3708013"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427657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2050" name="Picture 2" descr="C:\Users\user\Downloads\Фото260-removebg-preview.pn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3137325" y="1600200"/>
            <a:ext cx="286935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273163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Catacomb burials from </a:t>
            </a:r>
            <a:r>
              <a:rPr lang="en-US" dirty="0" err="1" smtClean="0"/>
              <a:t>mingachevir</a:t>
            </a:r>
            <a:r>
              <a:rPr lang="en-US" dirty="0" smtClean="0"/>
              <a:t>, postmortem</a:t>
            </a:r>
            <a:endParaRPr lang="ru-RU" dirty="0"/>
          </a:p>
        </p:txBody>
      </p:sp>
      <p:pic>
        <p:nvPicPr>
          <p:cNvPr id="3074" name="Picture 2" descr="C:\Users\user\Desktop\Новая папка (3)\IMG_20211021_114540.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072322" y="1600200"/>
            <a:ext cx="4999356"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0742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Burial monuments of Azerbaijan – Caucasian Albania in antiquity period</a:t>
            </a:r>
            <a:endParaRPr lang="ru-RU" dirty="0"/>
          </a:p>
        </p:txBody>
      </p:sp>
      <p:sp>
        <p:nvSpPr>
          <p:cNvPr id="3" name="Объект 2"/>
          <p:cNvSpPr>
            <a:spLocks noGrp="1"/>
          </p:cNvSpPr>
          <p:nvPr>
            <p:ph sz="quarter" idx="13"/>
          </p:nvPr>
        </p:nvSpPr>
        <p:spPr/>
        <p:txBody>
          <a:bodyPr/>
          <a:lstStyle/>
          <a:p>
            <a:r>
              <a:rPr lang="en-US" dirty="0"/>
              <a:t>By archaeological data, we know follow burial monuments: simple soil burials with skeletons in crouched (slight and strong) position, jar burials, catacomb burials, timber graves, stone boxes, burials in clay coffins, jar-catacomb burials, timber grave -catacombs, soil graves with skeleton in extended position, mud-brick tombs</a:t>
            </a:r>
            <a:r>
              <a:rPr lang="en-US" dirty="0" smtClean="0"/>
              <a:t>.</a:t>
            </a:r>
          </a:p>
          <a:p>
            <a:r>
              <a:rPr lang="en-US" dirty="0"/>
              <a:t>Catacomb burials belonged to nomads – </a:t>
            </a:r>
            <a:r>
              <a:rPr lang="en-US" dirty="0" err="1"/>
              <a:t>Sarmatian-Alanian</a:t>
            </a:r>
            <a:r>
              <a:rPr lang="en-US" dirty="0"/>
              <a:t> tribes, soil graves with skeleton in extended position to </a:t>
            </a:r>
            <a:r>
              <a:rPr lang="en-US" dirty="0" err="1"/>
              <a:t>Mascut</a:t>
            </a:r>
            <a:r>
              <a:rPr lang="en-US" dirty="0"/>
              <a:t> and Hunnic tribes, mud-brick tombs belonged to the migrants from Parthia</a:t>
            </a:r>
            <a:r>
              <a:rPr lang="en-US" dirty="0" smtClean="0"/>
              <a:t>.</a:t>
            </a:r>
          </a:p>
          <a:p>
            <a:r>
              <a:rPr lang="en-US" dirty="0"/>
              <a:t>Another’s burials belonged to autochthonic people of Caucasian Albania. </a:t>
            </a:r>
            <a:endParaRPr lang="ru-RU" dirty="0"/>
          </a:p>
        </p:txBody>
      </p:sp>
    </p:spTree>
    <p:extLst>
      <p:ext uri="{BB962C8B-B14F-4D97-AF65-F5344CB8AC3E}">
        <p14:creationId xmlns:p14="http://schemas.microsoft.com/office/powerpoint/2010/main" val="92963215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Demirchi necropolis, Burial 10, </a:t>
            </a:r>
            <a:r>
              <a:rPr lang="en-US" dirty="0" err="1" smtClean="0"/>
              <a:t>perimortem</a:t>
            </a:r>
            <a:r>
              <a:rPr lang="en-US" dirty="0" smtClean="0"/>
              <a:t>, blunt-force</a:t>
            </a:r>
            <a:endParaRPr lang="ru-RU" dirty="0"/>
          </a:p>
        </p:txBody>
      </p:sp>
      <p:pic>
        <p:nvPicPr>
          <p:cNvPr id="4100" name="Picture 4" descr="E:\Демирчи отборное\10 травма\DSC_0027.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115616" y="1772816"/>
            <a:ext cx="731851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4175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Demirchi necropolis, burial 11, </a:t>
            </a:r>
            <a:r>
              <a:rPr lang="en-US" dirty="0" err="1" smtClean="0"/>
              <a:t>perimortem</a:t>
            </a:r>
            <a:endParaRPr lang="ru-RU" dirty="0"/>
          </a:p>
        </p:txBody>
      </p:sp>
      <p:pic>
        <p:nvPicPr>
          <p:cNvPr id="5122" name="Picture 2"/>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2123728" y="1556792"/>
            <a:ext cx="4859382"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128800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err="1" smtClean="0"/>
              <a:t>Aminly</a:t>
            </a:r>
            <a:r>
              <a:rPr lang="en-US" dirty="0" smtClean="0"/>
              <a:t>, jar burial, </a:t>
            </a:r>
            <a:r>
              <a:rPr lang="en-US" dirty="0" err="1" smtClean="0"/>
              <a:t>perimortem</a:t>
            </a:r>
            <a:r>
              <a:rPr lang="en-US" dirty="0" smtClean="0"/>
              <a:t>, </a:t>
            </a:r>
            <a:br>
              <a:rPr lang="en-US" dirty="0" smtClean="0"/>
            </a:br>
            <a:r>
              <a:rPr lang="en-US" dirty="0" smtClean="0"/>
              <a:t>sharp-force</a:t>
            </a:r>
            <a:endParaRPr lang="ru-RU" dirty="0"/>
          </a:p>
        </p:txBody>
      </p:sp>
      <p:pic>
        <p:nvPicPr>
          <p:cNvPr id="6146" name="Picture 2" descr="C:\Users\user\Desktop\Новая папка (3)\IMG_20221228_120909.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00808"/>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04513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dirty="0"/>
          </a:p>
        </p:txBody>
      </p:sp>
      <p:pic>
        <p:nvPicPr>
          <p:cNvPr id="7170" name="Picture 2" descr="C:\Users\user\Desktop\Новая папка (3)\IMG_20221228_113756.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rot="16200000">
            <a:off x="2632931" y="1047589"/>
            <a:ext cx="3919314" cy="52257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1066007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Thank you for attention !!!</a:t>
            </a:r>
            <a:endParaRPr lang="ru-RU" dirty="0"/>
          </a:p>
        </p:txBody>
      </p:sp>
      <p:pic>
        <p:nvPicPr>
          <p:cNvPr id="37890" name="Picture 2" descr="C:\Users\user\Desktop\DSC_0223.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043608" y="1700808"/>
            <a:ext cx="7174503" cy="40338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39446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The simple Soil burials</a:t>
            </a:r>
            <a:br>
              <a:rPr lang="en-US" dirty="0" smtClean="0"/>
            </a:br>
            <a:r>
              <a:rPr lang="en-US" dirty="0" smtClean="0"/>
              <a:t>slight crouched position</a:t>
            </a:r>
            <a:endParaRPr lang="ru-RU" dirty="0"/>
          </a:p>
        </p:txBody>
      </p:sp>
      <p:pic>
        <p:nvPicPr>
          <p:cNvPr id="1027" name="Picture 3" descr="C:\Users\user\Desktop\КОНФЕРЕНЦИЯ ГРУЗИЯ\Фото336.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00808"/>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23439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a:r>
              <a:rPr lang="en-US" dirty="0" smtClean="0"/>
              <a:t>The simple soil burials</a:t>
            </a:r>
            <a:br>
              <a:rPr lang="en-US" dirty="0" smtClean="0"/>
            </a:br>
            <a:r>
              <a:rPr lang="en-US" dirty="0" smtClean="0"/>
              <a:t>strong crouched position</a:t>
            </a:r>
            <a:endParaRPr lang="ru-RU" dirty="0"/>
          </a:p>
        </p:txBody>
      </p:sp>
      <p:pic>
        <p:nvPicPr>
          <p:cNvPr id="10242" name="Picture 2" descr="C:\Users\user\Desktop\414889023.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1403648" y="1772816"/>
            <a:ext cx="6186259"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106943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Jar burials</a:t>
            </a:r>
            <a:endParaRPr lang="ru-RU" dirty="0"/>
          </a:p>
        </p:txBody>
      </p:sp>
      <p:pic>
        <p:nvPicPr>
          <p:cNvPr id="2050" name="Picture 2" descr="C:\Users\user\Desktop\КОНФЕРЕНЦИЯ ГРУЗИЯ\Фото028.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835696" y="1772816"/>
            <a:ext cx="5486400" cy="411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480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en-US" dirty="0" smtClean="0"/>
              <a:t>                              Jar burials</a:t>
            </a:r>
            <a:endParaRPr lang="ru-RU" dirty="0"/>
          </a:p>
        </p:txBody>
      </p:sp>
      <p:pic>
        <p:nvPicPr>
          <p:cNvPr id="3075" name="Picture 3" descr="C:\Users\user\Desktop\КОНФЕРЕНЦИЯ ГРУЗИЯ\Фото014.jpg"/>
          <p:cNvPicPr>
            <a:picLocks noGrp="1" noChangeAspect="1" noChangeArrowheads="1"/>
          </p:cNvPicPr>
          <p:nvPr>
            <p:ph sz="quarter" idx="13"/>
          </p:nvPr>
        </p:nvPicPr>
        <p:blipFill>
          <a:blip r:embed="rId2">
            <a:extLst>
              <a:ext uri="{28A0092B-C50C-407E-A947-70E740481C1C}">
                <a14:useLocalDpi xmlns:a14="http://schemas.microsoft.com/office/drawing/2010/main" val="0"/>
              </a:ext>
            </a:extLst>
          </a:blip>
          <a:srcRect/>
          <a:stretch>
            <a:fillRect/>
          </a:stretch>
        </p:blipFill>
        <p:spPr bwMode="auto">
          <a:xfrm>
            <a:off x="611560" y="2132856"/>
            <a:ext cx="7924800" cy="3432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5585411"/>
      </p:ext>
    </p:extLst>
  </p:cSld>
  <p:clrMapOvr>
    <a:masterClrMapping/>
  </p:clrMapOvr>
  <p:timing>
    <p:tnLst>
      <p:par>
        <p:cTn id="1" dur="indefinite" restart="never" nodeType="tmRoot"/>
      </p:par>
    </p:tnLst>
  </p:timing>
</p:sld>
</file>

<file path=ppt/theme/theme1.xml><?xml version="1.0" encoding="utf-8"?>
<a:theme xmlns:a="http://schemas.openxmlformats.org/drawingml/2006/main" name="Горизонт">
  <a:themeElements>
    <a:clrScheme name="Горизонт">
      <a:dk1>
        <a:srgbClr val="000000"/>
      </a:dk1>
      <a:lt1>
        <a:srgbClr val="FFFFFF"/>
      </a:lt1>
      <a:dk2>
        <a:srgbClr val="1F2123"/>
      </a:dk2>
      <a:lt2>
        <a:srgbClr val="DC9E1F"/>
      </a:lt2>
      <a:accent1>
        <a:srgbClr val="7E97AD"/>
      </a:accent1>
      <a:accent2>
        <a:srgbClr val="CC8E60"/>
      </a:accent2>
      <a:accent3>
        <a:srgbClr val="7A6A60"/>
      </a:accent3>
      <a:accent4>
        <a:srgbClr val="B4936D"/>
      </a:accent4>
      <a:accent5>
        <a:srgbClr val="67787B"/>
      </a:accent5>
      <a:accent6>
        <a:srgbClr val="9D936F"/>
      </a:accent6>
      <a:hlink>
        <a:srgbClr val="646464"/>
      </a:hlink>
      <a:folHlink>
        <a:srgbClr val="969696"/>
      </a:folHlink>
    </a:clrScheme>
    <a:fontScheme name="Горизонт">
      <a:maj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Arial Narrow"/>
        <a:ea typeface=""/>
        <a:cs typeface=""/>
        <a:font script="Jpan" typeface="HGｺﾞｼｯｸM"/>
        <a:font script="Hang" typeface="HY얕은샘물M"/>
        <a:font script="Hans" typeface="方正姚体"/>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Горизонт">
      <a:fillStyleLst>
        <a:solidFill>
          <a:schemeClr val="phClr"/>
        </a:solidFill>
        <a:gradFill rotWithShape="1">
          <a:gsLst>
            <a:gs pos="0">
              <a:schemeClr val="phClr">
                <a:tint val="83000"/>
                <a:shade val="100000"/>
                <a:satMod val="100000"/>
              </a:schemeClr>
            </a:gs>
            <a:gs pos="100000">
              <a:schemeClr val="phClr">
                <a:tint val="61000"/>
                <a:alpha val="100000"/>
                <a:satMod val="200000"/>
              </a:schemeClr>
            </a:gs>
          </a:gsLst>
          <a:path path="circle">
            <a:fillToRect l="100000" t="100000" r="100000" b="100000"/>
          </a:path>
        </a:gradFill>
        <a:gradFill rotWithShape="1">
          <a:gsLst>
            <a:gs pos="0">
              <a:schemeClr val="phClr">
                <a:shade val="85000"/>
              </a:schemeClr>
            </a:gs>
            <a:gs pos="100000">
              <a:schemeClr val="phClr">
                <a:tint val="90000"/>
                <a:alpha val="100000"/>
                <a:satMod val="20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2924" dir="5400000" rotWithShape="0">
              <a:srgbClr val="000000">
                <a:alpha val="40000"/>
              </a:srgbClr>
            </a:outerShdw>
          </a:effectLst>
        </a:effectStyle>
        <a:effectStyle>
          <a:effectLst>
            <a:outerShdw blurRad="50800" dist="25400" dir="5400000" rotWithShape="0">
              <a:srgbClr val="000000">
                <a:alpha val="40000"/>
              </a:srgbClr>
            </a:outerShdw>
          </a:effectLst>
          <a:scene3d>
            <a:camera prst="orthographicFront">
              <a:rot lat="0" lon="0" rev="0"/>
            </a:camera>
            <a:lightRig rig="flat" dir="t">
              <a:rot lat="0" lon="0" rev="3600000"/>
            </a:lightRig>
          </a:scene3d>
          <a:sp3d prstMaterial="flat">
            <a:bevelT w="34925" h="47625" prst="coolSlant"/>
          </a:sp3d>
        </a:effectStyle>
      </a:effectStyleLst>
      <a:bgFillStyleLst>
        <a:solidFill>
          <a:schemeClr val="phClr"/>
        </a:solidFill>
        <a:gradFill rotWithShape="1">
          <a:gsLst>
            <a:gs pos="0">
              <a:schemeClr val="phClr">
                <a:tint val="96000"/>
                <a:shade val="100000"/>
                <a:alpha val="100000"/>
                <a:satMod val="140000"/>
              </a:schemeClr>
            </a:gs>
            <a:gs pos="31000">
              <a:schemeClr val="phClr">
                <a:tint val="100000"/>
                <a:shade val="90000"/>
                <a:alpha val="100000"/>
              </a:schemeClr>
            </a:gs>
            <a:gs pos="100000">
              <a:schemeClr val="phClr">
                <a:tint val="100000"/>
                <a:shade val="80000"/>
                <a:alpha val="100000"/>
              </a:schemeClr>
            </a:gs>
          </a:gsLst>
          <a:lin ang="5400000" scaled="0"/>
        </a:gradFill>
        <a:gradFill rotWithShape="1">
          <a:gsLst>
            <a:gs pos="0">
              <a:schemeClr val="phClr">
                <a:tint val="96000"/>
                <a:shade val="100000"/>
                <a:alpha val="100000"/>
                <a:satMod val="180000"/>
              </a:schemeClr>
            </a:gs>
            <a:gs pos="41000">
              <a:schemeClr val="phClr">
                <a:tint val="100000"/>
                <a:shade val="100000"/>
                <a:alpha val="100000"/>
                <a:satMod val="150000"/>
              </a:schemeClr>
            </a:gs>
            <a:gs pos="100000">
              <a:schemeClr val="phClr">
                <a:tint val="100000"/>
                <a:shade val="65000"/>
                <a:alpha val="100000"/>
              </a:schemeClr>
            </a:gs>
          </a:gsLst>
          <a:path path="circle">
            <a:fillToRect l="50000" t="8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282</TotalTime>
  <Words>779</Words>
  <Application>Microsoft Office PowerPoint</Application>
  <PresentationFormat>Экран (4:3)</PresentationFormat>
  <Paragraphs>71</Paragraphs>
  <Slides>54</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54</vt:i4>
      </vt:variant>
    </vt:vector>
  </HeadingPairs>
  <TitlesOfParts>
    <vt:vector size="55" baseType="lpstr">
      <vt:lpstr>Горизонт</vt:lpstr>
      <vt:lpstr>Physical anthropology of Azerbaijan (Antiquity period)</vt:lpstr>
      <vt:lpstr>Physical anthropology</vt:lpstr>
      <vt:lpstr>Physical type </vt:lpstr>
      <vt:lpstr>Skulls from Gobustan Mesolithic period</vt:lpstr>
      <vt:lpstr>Burial monuments of Azerbaijan – Caucasian Albania in antiquity period</vt:lpstr>
      <vt:lpstr>The simple Soil burials slight crouched position</vt:lpstr>
      <vt:lpstr>The simple soil burials strong crouched position</vt:lpstr>
      <vt:lpstr>                              Jar burials</vt:lpstr>
      <vt:lpstr>                              Jar burials</vt:lpstr>
      <vt:lpstr>                          Timber graves</vt:lpstr>
      <vt:lpstr>                           Stone boxes</vt:lpstr>
      <vt:lpstr>                Burials in Clay coffins</vt:lpstr>
      <vt:lpstr>                         Catacomb burials</vt:lpstr>
      <vt:lpstr>Презентация PowerPoint</vt:lpstr>
      <vt:lpstr>Timber grave-catacomb and jar-catacomb burials</vt:lpstr>
      <vt:lpstr>The mud-brick tombs </vt:lpstr>
      <vt:lpstr>Презентация PowerPoint</vt:lpstr>
      <vt:lpstr>The soil burials in extended position</vt:lpstr>
      <vt:lpstr>          Skulls from simple soil burials                    Khynysly necropolis </vt:lpstr>
      <vt:lpstr>                         Sheki district</vt:lpstr>
      <vt:lpstr>Janakhar necropolis Khachmaz district</vt:lpstr>
      <vt:lpstr>                        Alar necropolis                       Yardymly district</vt:lpstr>
      <vt:lpstr>                                        Skulls from jar burials                              Khynysly necropolis                                 Shamakhi district</vt:lpstr>
      <vt:lpstr>                  Mingachevir necropolis</vt:lpstr>
      <vt:lpstr>                      Aminly necropolis                         masally district</vt:lpstr>
      <vt:lpstr>Shirvanly Neftchala district</vt:lpstr>
      <vt:lpstr>    A skull from timber grave-catacomb</vt:lpstr>
      <vt:lpstr>A Skull from burial in clay coffin</vt:lpstr>
      <vt:lpstr>Skulls from stone boxes Demirchi necropolis Shamakhi district</vt:lpstr>
      <vt:lpstr>Презентация PowerPoint</vt:lpstr>
      <vt:lpstr>Презентация PowerPoint</vt:lpstr>
      <vt:lpstr>Презентация PowerPoint</vt:lpstr>
      <vt:lpstr>Презентация PowerPoint</vt:lpstr>
      <vt:lpstr>Skulls from catacomb burials Mingachevir</vt:lpstr>
      <vt:lpstr>Artificial deformed skulls</vt:lpstr>
      <vt:lpstr>Презентация PowerPoint</vt:lpstr>
      <vt:lpstr>Презентация PowerPoint</vt:lpstr>
      <vt:lpstr>Kukhuroba Gusar district</vt:lpstr>
      <vt:lpstr>Gusar district</vt:lpstr>
      <vt:lpstr>Sheki district</vt:lpstr>
      <vt:lpstr>Skulls from soil graves with skeleton in extended position Gijanoba Guba district </vt:lpstr>
      <vt:lpstr>Sandygtepe V Gusar district</vt:lpstr>
      <vt:lpstr>anthropological materials from burials </vt:lpstr>
      <vt:lpstr>Caspian anthropological type</vt:lpstr>
      <vt:lpstr>Types of traumas</vt:lpstr>
      <vt:lpstr>Types of injuries depending on the Trauma Mechanism</vt:lpstr>
      <vt:lpstr>Shaki, catacomb burial, Postmortem</vt:lpstr>
      <vt:lpstr>Презентация PowerPoint</vt:lpstr>
      <vt:lpstr>Catacomb burials from mingachevir, postmortem</vt:lpstr>
      <vt:lpstr>Demirchi necropolis, Burial 10, perimortem, blunt-force</vt:lpstr>
      <vt:lpstr>Demirchi necropolis, burial 11, perimortem</vt:lpstr>
      <vt:lpstr>Aminly, jar burial, perimortem,  sharp-force</vt:lpstr>
      <vt:lpstr>Презентация PowerPoint</vt:lpstr>
      <vt:lpstr>Thank you for attention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Physical anthropology of Azerbaijan (Antiquity period)</dc:title>
  <dc:creator>user</dc:creator>
  <cp:lastModifiedBy>user</cp:lastModifiedBy>
  <cp:revision>33</cp:revision>
  <dcterms:created xsi:type="dcterms:W3CDTF">2023-07-08T11:27:51Z</dcterms:created>
  <dcterms:modified xsi:type="dcterms:W3CDTF">2023-08-02T08:30:22Z</dcterms:modified>
</cp:coreProperties>
</file>