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59" r:id="rId6"/>
    <p:sldId id="265" r:id="rId7"/>
    <p:sldId id="263" r:id="rId8"/>
    <p:sldId id="264" r:id="rId9"/>
    <p:sldId id="266" r:id="rId10"/>
    <p:sldId id="267" r:id="rId11"/>
    <p:sldId id="268" r:id="rId12"/>
    <p:sldId id="269" r:id="rId13"/>
    <p:sldId id="270" r:id="rId14"/>
    <p:sldId id="271" r:id="rId15"/>
    <p:sldId id="272" r:id="rId16"/>
    <p:sldId id="273" r:id="rId17"/>
    <p:sldId id="274" r:id="rId18"/>
    <p:sldId id="275" r:id="rId19"/>
    <p:sldId id="277" r:id="rId20"/>
    <p:sldId id="278" r:id="rId21"/>
    <p:sldId id="276" r:id="rId22"/>
    <p:sldId id="279" r:id="rId23"/>
    <p:sldId id="280" r:id="rId24"/>
    <p:sldId id="281" r:id="rId25"/>
    <p:sldId id="282" r:id="rId26"/>
    <p:sldId id="283" r:id="rId27"/>
    <p:sldId id="284" r:id="rId28"/>
    <p:sldId id="285" r:id="rId29"/>
    <p:sldId id="287" r:id="rId30"/>
    <p:sldId id="288" r:id="rId31"/>
    <p:sldId id="286" r:id="rId32"/>
    <p:sldId id="28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83"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766FB-A886-42B4-9F76-64559973FB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9D7DCA-2117-4553-B847-F6F03A347B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6723A2-1C21-4C20-9A78-92323EEB1DEE}"/>
              </a:ext>
            </a:extLst>
          </p:cNvPr>
          <p:cNvSpPr>
            <a:spLocks noGrp="1"/>
          </p:cNvSpPr>
          <p:nvPr>
            <p:ph type="dt" sz="half" idx="10"/>
          </p:nvPr>
        </p:nvSpPr>
        <p:spPr/>
        <p:txBody>
          <a:bodyPr/>
          <a:lstStyle/>
          <a:p>
            <a:fld id="{1D83CC38-F04A-4A9B-BF9C-6B85CBA2A058}" type="datetimeFigureOut">
              <a:rPr lang="en-US" smtClean="0"/>
              <a:t>10/27/2023</a:t>
            </a:fld>
            <a:endParaRPr lang="en-US"/>
          </a:p>
        </p:txBody>
      </p:sp>
      <p:sp>
        <p:nvSpPr>
          <p:cNvPr id="5" name="Footer Placeholder 4">
            <a:extLst>
              <a:ext uri="{FF2B5EF4-FFF2-40B4-BE49-F238E27FC236}">
                <a16:creationId xmlns:a16="http://schemas.microsoft.com/office/drawing/2014/main" id="{D645682D-4379-4494-AB7B-4E400E6221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EADE5A-8DA9-4EA8-A567-0A168980C040}"/>
              </a:ext>
            </a:extLst>
          </p:cNvPr>
          <p:cNvSpPr>
            <a:spLocks noGrp="1"/>
          </p:cNvSpPr>
          <p:nvPr>
            <p:ph type="sldNum" sz="quarter" idx="12"/>
          </p:nvPr>
        </p:nvSpPr>
        <p:spPr/>
        <p:txBody>
          <a:bodyPr/>
          <a:lstStyle/>
          <a:p>
            <a:fld id="{3CFA0914-4232-4556-A3F7-B6E12BF70EA3}" type="slidenum">
              <a:rPr lang="en-US" smtClean="0"/>
              <a:t>‹#›</a:t>
            </a:fld>
            <a:endParaRPr lang="en-US"/>
          </a:p>
        </p:txBody>
      </p:sp>
    </p:spTree>
    <p:extLst>
      <p:ext uri="{BB962C8B-B14F-4D97-AF65-F5344CB8AC3E}">
        <p14:creationId xmlns:p14="http://schemas.microsoft.com/office/powerpoint/2010/main" val="4204335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26039-F94F-4411-89C5-6D0346AF4A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2DA0FB-25AF-4EBB-8B67-A8E9BA144F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2CD77-3F5D-41FA-A924-A96BC48AF957}"/>
              </a:ext>
            </a:extLst>
          </p:cNvPr>
          <p:cNvSpPr>
            <a:spLocks noGrp="1"/>
          </p:cNvSpPr>
          <p:nvPr>
            <p:ph type="dt" sz="half" idx="10"/>
          </p:nvPr>
        </p:nvSpPr>
        <p:spPr/>
        <p:txBody>
          <a:bodyPr/>
          <a:lstStyle/>
          <a:p>
            <a:fld id="{1D83CC38-F04A-4A9B-BF9C-6B85CBA2A058}" type="datetimeFigureOut">
              <a:rPr lang="en-US" smtClean="0"/>
              <a:t>10/27/2023</a:t>
            </a:fld>
            <a:endParaRPr lang="en-US"/>
          </a:p>
        </p:txBody>
      </p:sp>
      <p:sp>
        <p:nvSpPr>
          <p:cNvPr id="5" name="Footer Placeholder 4">
            <a:extLst>
              <a:ext uri="{FF2B5EF4-FFF2-40B4-BE49-F238E27FC236}">
                <a16:creationId xmlns:a16="http://schemas.microsoft.com/office/drawing/2014/main" id="{41D2A0D1-4354-46F8-A0FD-8D71798AD9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5D2F48-5D5B-4C30-ADAC-E7BC40455AAA}"/>
              </a:ext>
            </a:extLst>
          </p:cNvPr>
          <p:cNvSpPr>
            <a:spLocks noGrp="1"/>
          </p:cNvSpPr>
          <p:nvPr>
            <p:ph type="sldNum" sz="quarter" idx="12"/>
          </p:nvPr>
        </p:nvSpPr>
        <p:spPr/>
        <p:txBody>
          <a:bodyPr/>
          <a:lstStyle/>
          <a:p>
            <a:fld id="{3CFA0914-4232-4556-A3F7-B6E12BF70EA3}" type="slidenum">
              <a:rPr lang="en-US" smtClean="0"/>
              <a:t>‹#›</a:t>
            </a:fld>
            <a:endParaRPr lang="en-US"/>
          </a:p>
        </p:txBody>
      </p:sp>
    </p:spTree>
    <p:extLst>
      <p:ext uri="{BB962C8B-B14F-4D97-AF65-F5344CB8AC3E}">
        <p14:creationId xmlns:p14="http://schemas.microsoft.com/office/powerpoint/2010/main" val="3321555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BD7B1E-30C9-4B3D-B9F0-0F124DCB85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C59613-919D-4319-892F-5B8A1CC268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2A929B-D718-4D4C-8969-8DC028678E4B}"/>
              </a:ext>
            </a:extLst>
          </p:cNvPr>
          <p:cNvSpPr>
            <a:spLocks noGrp="1"/>
          </p:cNvSpPr>
          <p:nvPr>
            <p:ph type="dt" sz="half" idx="10"/>
          </p:nvPr>
        </p:nvSpPr>
        <p:spPr/>
        <p:txBody>
          <a:bodyPr/>
          <a:lstStyle/>
          <a:p>
            <a:fld id="{1D83CC38-F04A-4A9B-BF9C-6B85CBA2A058}" type="datetimeFigureOut">
              <a:rPr lang="en-US" smtClean="0"/>
              <a:t>10/27/2023</a:t>
            </a:fld>
            <a:endParaRPr lang="en-US"/>
          </a:p>
        </p:txBody>
      </p:sp>
      <p:sp>
        <p:nvSpPr>
          <p:cNvPr id="5" name="Footer Placeholder 4">
            <a:extLst>
              <a:ext uri="{FF2B5EF4-FFF2-40B4-BE49-F238E27FC236}">
                <a16:creationId xmlns:a16="http://schemas.microsoft.com/office/drawing/2014/main" id="{B2C58B48-9FFA-4666-9418-4CA871C1CE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94F079-CB2A-42E3-8EB3-779D2B5D2F0C}"/>
              </a:ext>
            </a:extLst>
          </p:cNvPr>
          <p:cNvSpPr>
            <a:spLocks noGrp="1"/>
          </p:cNvSpPr>
          <p:nvPr>
            <p:ph type="sldNum" sz="quarter" idx="12"/>
          </p:nvPr>
        </p:nvSpPr>
        <p:spPr/>
        <p:txBody>
          <a:bodyPr/>
          <a:lstStyle/>
          <a:p>
            <a:fld id="{3CFA0914-4232-4556-A3F7-B6E12BF70EA3}" type="slidenum">
              <a:rPr lang="en-US" smtClean="0"/>
              <a:t>‹#›</a:t>
            </a:fld>
            <a:endParaRPr lang="en-US"/>
          </a:p>
        </p:txBody>
      </p:sp>
    </p:spTree>
    <p:extLst>
      <p:ext uri="{BB962C8B-B14F-4D97-AF65-F5344CB8AC3E}">
        <p14:creationId xmlns:p14="http://schemas.microsoft.com/office/powerpoint/2010/main" val="2865643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BF7E6-D212-49BF-ADDC-45FA82A546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AD90CE-3235-4357-ACD4-7B56A0F270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C3818E-78FF-4CFC-B9CD-A0B0E28ACCBC}"/>
              </a:ext>
            </a:extLst>
          </p:cNvPr>
          <p:cNvSpPr>
            <a:spLocks noGrp="1"/>
          </p:cNvSpPr>
          <p:nvPr>
            <p:ph type="dt" sz="half" idx="10"/>
          </p:nvPr>
        </p:nvSpPr>
        <p:spPr/>
        <p:txBody>
          <a:bodyPr/>
          <a:lstStyle/>
          <a:p>
            <a:fld id="{1D83CC38-F04A-4A9B-BF9C-6B85CBA2A058}" type="datetimeFigureOut">
              <a:rPr lang="en-US" smtClean="0"/>
              <a:t>10/27/2023</a:t>
            </a:fld>
            <a:endParaRPr lang="en-US"/>
          </a:p>
        </p:txBody>
      </p:sp>
      <p:sp>
        <p:nvSpPr>
          <p:cNvPr id="5" name="Footer Placeholder 4">
            <a:extLst>
              <a:ext uri="{FF2B5EF4-FFF2-40B4-BE49-F238E27FC236}">
                <a16:creationId xmlns:a16="http://schemas.microsoft.com/office/drawing/2014/main" id="{E79C2C1D-1BBC-409A-AE39-B30F090586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FB721B-FC77-4350-ABFD-FA2A7E6F590E}"/>
              </a:ext>
            </a:extLst>
          </p:cNvPr>
          <p:cNvSpPr>
            <a:spLocks noGrp="1"/>
          </p:cNvSpPr>
          <p:nvPr>
            <p:ph type="sldNum" sz="quarter" idx="12"/>
          </p:nvPr>
        </p:nvSpPr>
        <p:spPr/>
        <p:txBody>
          <a:bodyPr/>
          <a:lstStyle/>
          <a:p>
            <a:fld id="{3CFA0914-4232-4556-A3F7-B6E12BF70EA3}" type="slidenum">
              <a:rPr lang="en-US" smtClean="0"/>
              <a:t>‹#›</a:t>
            </a:fld>
            <a:endParaRPr lang="en-US"/>
          </a:p>
        </p:txBody>
      </p:sp>
    </p:spTree>
    <p:extLst>
      <p:ext uri="{BB962C8B-B14F-4D97-AF65-F5344CB8AC3E}">
        <p14:creationId xmlns:p14="http://schemas.microsoft.com/office/powerpoint/2010/main" val="3905077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A8D38-D7BB-4AF5-959A-9ADE6E918A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65DF28-3E4A-4284-8AEF-95F61BF697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1A5FC9-F4AE-4DFC-8945-687A45E91781}"/>
              </a:ext>
            </a:extLst>
          </p:cNvPr>
          <p:cNvSpPr>
            <a:spLocks noGrp="1"/>
          </p:cNvSpPr>
          <p:nvPr>
            <p:ph type="dt" sz="half" idx="10"/>
          </p:nvPr>
        </p:nvSpPr>
        <p:spPr/>
        <p:txBody>
          <a:bodyPr/>
          <a:lstStyle/>
          <a:p>
            <a:fld id="{1D83CC38-F04A-4A9B-BF9C-6B85CBA2A058}" type="datetimeFigureOut">
              <a:rPr lang="en-US" smtClean="0"/>
              <a:t>10/27/2023</a:t>
            </a:fld>
            <a:endParaRPr lang="en-US"/>
          </a:p>
        </p:txBody>
      </p:sp>
      <p:sp>
        <p:nvSpPr>
          <p:cNvPr id="5" name="Footer Placeholder 4">
            <a:extLst>
              <a:ext uri="{FF2B5EF4-FFF2-40B4-BE49-F238E27FC236}">
                <a16:creationId xmlns:a16="http://schemas.microsoft.com/office/drawing/2014/main" id="{A44CFCA0-A380-4AB0-A6BA-288989313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27B6B9-6234-42CB-A7E0-96215D80D6ED}"/>
              </a:ext>
            </a:extLst>
          </p:cNvPr>
          <p:cNvSpPr>
            <a:spLocks noGrp="1"/>
          </p:cNvSpPr>
          <p:nvPr>
            <p:ph type="sldNum" sz="quarter" idx="12"/>
          </p:nvPr>
        </p:nvSpPr>
        <p:spPr/>
        <p:txBody>
          <a:bodyPr/>
          <a:lstStyle/>
          <a:p>
            <a:fld id="{3CFA0914-4232-4556-A3F7-B6E12BF70EA3}" type="slidenum">
              <a:rPr lang="en-US" smtClean="0"/>
              <a:t>‹#›</a:t>
            </a:fld>
            <a:endParaRPr lang="en-US"/>
          </a:p>
        </p:txBody>
      </p:sp>
    </p:spTree>
    <p:extLst>
      <p:ext uri="{BB962C8B-B14F-4D97-AF65-F5344CB8AC3E}">
        <p14:creationId xmlns:p14="http://schemas.microsoft.com/office/powerpoint/2010/main" val="130412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BC9B4-A535-4F56-AC6F-5ACC90CD43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A1EDFA-CD99-4585-9EE9-DEFC75BD23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947255-487E-478C-96F5-C6F6019E0B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8F21CC-A8F1-4022-8115-8254179BCCF7}"/>
              </a:ext>
            </a:extLst>
          </p:cNvPr>
          <p:cNvSpPr>
            <a:spLocks noGrp="1"/>
          </p:cNvSpPr>
          <p:nvPr>
            <p:ph type="dt" sz="half" idx="10"/>
          </p:nvPr>
        </p:nvSpPr>
        <p:spPr/>
        <p:txBody>
          <a:bodyPr/>
          <a:lstStyle/>
          <a:p>
            <a:fld id="{1D83CC38-F04A-4A9B-BF9C-6B85CBA2A058}" type="datetimeFigureOut">
              <a:rPr lang="en-US" smtClean="0"/>
              <a:t>10/27/2023</a:t>
            </a:fld>
            <a:endParaRPr lang="en-US"/>
          </a:p>
        </p:txBody>
      </p:sp>
      <p:sp>
        <p:nvSpPr>
          <p:cNvPr id="6" name="Footer Placeholder 5">
            <a:extLst>
              <a:ext uri="{FF2B5EF4-FFF2-40B4-BE49-F238E27FC236}">
                <a16:creationId xmlns:a16="http://schemas.microsoft.com/office/drawing/2014/main" id="{21E69459-F251-448D-8CBA-CB82AA9768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E304F9-74B2-439B-9600-0FA3C43B3D1E}"/>
              </a:ext>
            </a:extLst>
          </p:cNvPr>
          <p:cNvSpPr>
            <a:spLocks noGrp="1"/>
          </p:cNvSpPr>
          <p:nvPr>
            <p:ph type="sldNum" sz="quarter" idx="12"/>
          </p:nvPr>
        </p:nvSpPr>
        <p:spPr/>
        <p:txBody>
          <a:bodyPr/>
          <a:lstStyle/>
          <a:p>
            <a:fld id="{3CFA0914-4232-4556-A3F7-B6E12BF70EA3}" type="slidenum">
              <a:rPr lang="en-US" smtClean="0"/>
              <a:t>‹#›</a:t>
            </a:fld>
            <a:endParaRPr lang="en-US"/>
          </a:p>
        </p:txBody>
      </p:sp>
    </p:spTree>
    <p:extLst>
      <p:ext uri="{BB962C8B-B14F-4D97-AF65-F5344CB8AC3E}">
        <p14:creationId xmlns:p14="http://schemas.microsoft.com/office/powerpoint/2010/main" val="4055119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14C3D-CE59-473E-BAA9-A97DA4E130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02066A-34AA-41DA-BF25-6920BAF606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4D2B3B-9F56-4A57-87DA-CD827869F0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D5B8D4-394D-4C3F-A84A-67C6024DEA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462C94-86AC-4EA9-858F-29C3CD5716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5CF96D-89AC-4712-9820-0588ED8FAE9F}"/>
              </a:ext>
            </a:extLst>
          </p:cNvPr>
          <p:cNvSpPr>
            <a:spLocks noGrp="1"/>
          </p:cNvSpPr>
          <p:nvPr>
            <p:ph type="dt" sz="half" idx="10"/>
          </p:nvPr>
        </p:nvSpPr>
        <p:spPr/>
        <p:txBody>
          <a:bodyPr/>
          <a:lstStyle/>
          <a:p>
            <a:fld id="{1D83CC38-F04A-4A9B-BF9C-6B85CBA2A058}" type="datetimeFigureOut">
              <a:rPr lang="en-US" smtClean="0"/>
              <a:t>10/27/2023</a:t>
            </a:fld>
            <a:endParaRPr lang="en-US"/>
          </a:p>
        </p:txBody>
      </p:sp>
      <p:sp>
        <p:nvSpPr>
          <p:cNvPr id="8" name="Footer Placeholder 7">
            <a:extLst>
              <a:ext uri="{FF2B5EF4-FFF2-40B4-BE49-F238E27FC236}">
                <a16:creationId xmlns:a16="http://schemas.microsoft.com/office/drawing/2014/main" id="{9AAA431C-3CF3-4104-B506-2562B71168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D0F649-BDA3-4575-B909-F4E525D031E7}"/>
              </a:ext>
            </a:extLst>
          </p:cNvPr>
          <p:cNvSpPr>
            <a:spLocks noGrp="1"/>
          </p:cNvSpPr>
          <p:nvPr>
            <p:ph type="sldNum" sz="quarter" idx="12"/>
          </p:nvPr>
        </p:nvSpPr>
        <p:spPr/>
        <p:txBody>
          <a:bodyPr/>
          <a:lstStyle/>
          <a:p>
            <a:fld id="{3CFA0914-4232-4556-A3F7-B6E12BF70EA3}" type="slidenum">
              <a:rPr lang="en-US" smtClean="0"/>
              <a:t>‹#›</a:t>
            </a:fld>
            <a:endParaRPr lang="en-US"/>
          </a:p>
        </p:txBody>
      </p:sp>
    </p:spTree>
    <p:extLst>
      <p:ext uri="{BB962C8B-B14F-4D97-AF65-F5344CB8AC3E}">
        <p14:creationId xmlns:p14="http://schemas.microsoft.com/office/powerpoint/2010/main" val="656125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8381-42F8-49EA-8E62-B1EF99D228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55BEFC-8952-48FD-86B5-4C5505C0569C}"/>
              </a:ext>
            </a:extLst>
          </p:cNvPr>
          <p:cNvSpPr>
            <a:spLocks noGrp="1"/>
          </p:cNvSpPr>
          <p:nvPr>
            <p:ph type="dt" sz="half" idx="10"/>
          </p:nvPr>
        </p:nvSpPr>
        <p:spPr/>
        <p:txBody>
          <a:bodyPr/>
          <a:lstStyle/>
          <a:p>
            <a:fld id="{1D83CC38-F04A-4A9B-BF9C-6B85CBA2A058}" type="datetimeFigureOut">
              <a:rPr lang="en-US" smtClean="0"/>
              <a:t>10/27/2023</a:t>
            </a:fld>
            <a:endParaRPr lang="en-US"/>
          </a:p>
        </p:txBody>
      </p:sp>
      <p:sp>
        <p:nvSpPr>
          <p:cNvPr id="4" name="Footer Placeholder 3">
            <a:extLst>
              <a:ext uri="{FF2B5EF4-FFF2-40B4-BE49-F238E27FC236}">
                <a16:creationId xmlns:a16="http://schemas.microsoft.com/office/drawing/2014/main" id="{DD70235C-CC7C-49FE-B573-DEC19ACEB3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C39356-48B9-4B07-9BCF-77F5C502B9F4}"/>
              </a:ext>
            </a:extLst>
          </p:cNvPr>
          <p:cNvSpPr>
            <a:spLocks noGrp="1"/>
          </p:cNvSpPr>
          <p:nvPr>
            <p:ph type="sldNum" sz="quarter" idx="12"/>
          </p:nvPr>
        </p:nvSpPr>
        <p:spPr/>
        <p:txBody>
          <a:bodyPr/>
          <a:lstStyle/>
          <a:p>
            <a:fld id="{3CFA0914-4232-4556-A3F7-B6E12BF70EA3}" type="slidenum">
              <a:rPr lang="en-US" smtClean="0"/>
              <a:t>‹#›</a:t>
            </a:fld>
            <a:endParaRPr lang="en-US"/>
          </a:p>
        </p:txBody>
      </p:sp>
    </p:spTree>
    <p:extLst>
      <p:ext uri="{BB962C8B-B14F-4D97-AF65-F5344CB8AC3E}">
        <p14:creationId xmlns:p14="http://schemas.microsoft.com/office/powerpoint/2010/main" val="3458417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0BC411-60E4-4B17-A30F-ECBE40E0B0B6}"/>
              </a:ext>
            </a:extLst>
          </p:cNvPr>
          <p:cNvSpPr>
            <a:spLocks noGrp="1"/>
          </p:cNvSpPr>
          <p:nvPr>
            <p:ph type="dt" sz="half" idx="10"/>
          </p:nvPr>
        </p:nvSpPr>
        <p:spPr/>
        <p:txBody>
          <a:bodyPr/>
          <a:lstStyle/>
          <a:p>
            <a:fld id="{1D83CC38-F04A-4A9B-BF9C-6B85CBA2A058}" type="datetimeFigureOut">
              <a:rPr lang="en-US" smtClean="0"/>
              <a:t>10/27/2023</a:t>
            </a:fld>
            <a:endParaRPr lang="en-US"/>
          </a:p>
        </p:txBody>
      </p:sp>
      <p:sp>
        <p:nvSpPr>
          <p:cNvPr id="3" name="Footer Placeholder 2">
            <a:extLst>
              <a:ext uri="{FF2B5EF4-FFF2-40B4-BE49-F238E27FC236}">
                <a16:creationId xmlns:a16="http://schemas.microsoft.com/office/drawing/2014/main" id="{59537856-70D9-46B3-85BB-81BC0BC4F4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4134E0-939D-4F15-B5CE-CA30C253B3D4}"/>
              </a:ext>
            </a:extLst>
          </p:cNvPr>
          <p:cNvSpPr>
            <a:spLocks noGrp="1"/>
          </p:cNvSpPr>
          <p:nvPr>
            <p:ph type="sldNum" sz="quarter" idx="12"/>
          </p:nvPr>
        </p:nvSpPr>
        <p:spPr/>
        <p:txBody>
          <a:bodyPr/>
          <a:lstStyle/>
          <a:p>
            <a:fld id="{3CFA0914-4232-4556-A3F7-B6E12BF70EA3}" type="slidenum">
              <a:rPr lang="en-US" smtClean="0"/>
              <a:t>‹#›</a:t>
            </a:fld>
            <a:endParaRPr lang="en-US"/>
          </a:p>
        </p:txBody>
      </p:sp>
    </p:spTree>
    <p:extLst>
      <p:ext uri="{BB962C8B-B14F-4D97-AF65-F5344CB8AC3E}">
        <p14:creationId xmlns:p14="http://schemas.microsoft.com/office/powerpoint/2010/main" val="3351150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59B0B-F81B-4BEA-8474-3AD6221FE6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844279-CBA9-4BAB-9C40-9313AF0248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DAD231-46E2-4649-849A-F64BACA4EF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58F9DB-76DB-41FA-8D4B-21A993C873FB}"/>
              </a:ext>
            </a:extLst>
          </p:cNvPr>
          <p:cNvSpPr>
            <a:spLocks noGrp="1"/>
          </p:cNvSpPr>
          <p:nvPr>
            <p:ph type="dt" sz="half" idx="10"/>
          </p:nvPr>
        </p:nvSpPr>
        <p:spPr/>
        <p:txBody>
          <a:bodyPr/>
          <a:lstStyle/>
          <a:p>
            <a:fld id="{1D83CC38-F04A-4A9B-BF9C-6B85CBA2A058}" type="datetimeFigureOut">
              <a:rPr lang="en-US" smtClean="0"/>
              <a:t>10/27/2023</a:t>
            </a:fld>
            <a:endParaRPr lang="en-US"/>
          </a:p>
        </p:txBody>
      </p:sp>
      <p:sp>
        <p:nvSpPr>
          <p:cNvPr id="6" name="Footer Placeholder 5">
            <a:extLst>
              <a:ext uri="{FF2B5EF4-FFF2-40B4-BE49-F238E27FC236}">
                <a16:creationId xmlns:a16="http://schemas.microsoft.com/office/drawing/2014/main" id="{E64EDF2B-BAA5-45A0-AF80-0835133699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2E4FE4-E746-45BD-A3D3-BFE1B5FB9E5E}"/>
              </a:ext>
            </a:extLst>
          </p:cNvPr>
          <p:cNvSpPr>
            <a:spLocks noGrp="1"/>
          </p:cNvSpPr>
          <p:nvPr>
            <p:ph type="sldNum" sz="quarter" idx="12"/>
          </p:nvPr>
        </p:nvSpPr>
        <p:spPr/>
        <p:txBody>
          <a:bodyPr/>
          <a:lstStyle/>
          <a:p>
            <a:fld id="{3CFA0914-4232-4556-A3F7-B6E12BF70EA3}" type="slidenum">
              <a:rPr lang="en-US" smtClean="0"/>
              <a:t>‹#›</a:t>
            </a:fld>
            <a:endParaRPr lang="en-US"/>
          </a:p>
        </p:txBody>
      </p:sp>
    </p:spTree>
    <p:extLst>
      <p:ext uri="{BB962C8B-B14F-4D97-AF65-F5344CB8AC3E}">
        <p14:creationId xmlns:p14="http://schemas.microsoft.com/office/powerpoint/2010/main" val="241716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D1E9C-7227-4666-8102-1FC9294234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CA30F7-213F-4431-B55D-FA0A5A9F00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0AF5D5-2D9A-436E-AD35-0DCBD7512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501AF2-D7AE-4EC2-AE18-4C0E7DB5DF36}"/>
              </a:ext>
            </a:extLst>
          </p:cNvPr>
          <p:cNvSpPr>
            <a:spLocks noGrp="1"/>
          </p:cNvSpPr>
          <p:nvPr>
            <p:ph type="dt" sz="half" idx="10"/>
          </p:nvPr>
        </p:nvSpPr>
        <p:spPr/>
        <p:txBody>
          <a:bodyPr/>
          <a:lstStyle/>
          <a:p>
            <a:fld id="{1D83CC38-F04A-4A9B-BF9C-6B85CBA2A058}" type="datetimeFigureOut">
              <a:rPr lang="en-US" smtClean="0"/>
              <a:t>10/27/2023</a:t>
            </a:fld>
            <a:endParaRPr lang="en-US"/>
          </a:p>
        </p:txBody>
      </p:sp>
      <p:sp>
        <p:nvSpPr>
          <p:cNvPr id="6" name="Footer Placeholder 5">
            <a:extLst>
              <a:ext uri="{FF2B5EF4-FFF2-40B4-BE49-F238E27FC236}">
                <a16:creationId xmlns:a16="http://schemas.microsoft.com/office/drawing/2014/main" id="{D981C8F9-F2DF-4556-AB01-DCEDBD7211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391C93-03EB-48C7-8AB4-F101285ED2AE}"/>
              </a:ext>
            </a:extLst>
          </p:cNvPr>
          <p:cNvSpPr>
            <a:spLocks noGrp="1"/>
          </p:cNvSpPr>
          <p:nvPr>
            <p:ph type="sldNum" sz="quarter" idx="12"/>
          </p:nvPr>
        </p:nvSpPr>
        <p:spPr/>
        <p:txBody>
          <a:bodyPr/>
          <a:lstStyle/>
          <a:p>
            <a:fld id="{3CFA0914-4232-4556-A3F7-B6E12BF70EA3}" type="slidenum">
              <a:rPr lang="en-US" smtClean="0"/>
              <a:t>‹#›</a:t>
            </a:fld>
            <a:endParaRPr lang="en-US"/>
          </a:p>
        </p:txBody>
      </p:sp>
    </p:spTree>
    <p:extLst>
      <p:ext uri="{BB962C8B-B14F-4D97-AF65-F5344CB8AC3E}">
        <p14:creationId xmlns:p14="http://schemas.microsoft.com/office/powerpoint/2010/main" val="1705683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2A29FB-A462-407C-BE93-5056CA3F84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46F0BB-26D6-43B1-9EC7-4808CBD496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4215D2-F8A7-4B97-85EE-E458BCA664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3CC38-F04A-4A9B-BF9C-6B85CBA2A058}" type="datetimeFigureOut">
              <a:rPr lang="en-US" smtClean="0"/>
              <a:t>10/27/2023</a:t>
            </a:fld>
            <a:endParaRPr lang="en-US"/>
          </a:p>
        </p:txBody>
      </p:sp>
      <p:sp>
        <p:nvSpPr>
          <p:cNvPr id="5" name="Footer Placeholder 4">
            <a:extLst>
              <a:ext uri="{FF2B5EF4-FFF2-40B4-BE49-F238E27FC236}">
                <a16:creationId xmlns:a16="http://schemas.microsoft.com/office/drawing/2014/main" id="{0FCEC52C-E0C5-47AB-9CED-3957014D47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AD76D9-1A58-474C-B57C-59B3414BA5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FA0914-4232-4556-A3F7-B6E12BF70EA3}" type="slidenum">
              <a:rPr lang="en-US" smtClean="0"/>
              <a:t>‹#›</a:t>
            </a:fld>
            <a:endParaRPr lang="en-US"/>
          </a:p>
        </p:txBody>
      </p:sp>
    </p:spTree>
    <p:extLst>
      <p:ext uri="{BB962C8B-B14F-4D97-AF65-F5344CB8AC3E}">
        <p14:creationId xmlns:p14="http://schemas.microsoft.com/office/powerpoint/2010/main" val="997002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325E8-F742-443A-B338-F6CE8D3141EF}"/>
              </a:ext>
            </a:extLst>
          </p:cNvPr>
          <p:cNvSpPr>
            <a:spLocks noGrp="1"/>
          </p:cNvSpPr>
          <p:nvPr>
            <p:ph type="ctrTitle"/>
          </p:nvPr>
        </p:nvSpPr>
        <p:spPr/>
        <p:txBody>
          <a:bodyPr>
            <a:normAutofit/>
          </a:bodyPr>
          <a:lstStyle/>
          <a:p>
            <a:r>
              <a:rPr lang="en-US" sz="1800" dirty="0"/>
              <a:t>“</a:t>
            </a:r>
            <a:r>
              <a:rPr lang="en-US" sz="3200" dirty="0"/>
              <a:t>The seal of </a:t>
            </a:r>
            <a:r>
              <a:rPr lang="en-US" sz="3200" dirty="0" err="1"/>
              <a:t>Basilisa</a:t>
            </a:r>
            <a:r>
              <a:rPr lang="en-US" sz="3200" dirty="0"/>
              <a:t> Ulpia and Roman -Georgian relationship in the era of Emperor Aurelian” </a:t>
            </a:r>
          </a:p>
        </p:txBody>
      </p:sp>
      <p:sp>
        <p:nvSpPr>
          <p:cNvPr id="3" name="Subtitle 2">
            <a:extLst>
              <a:ext uri="{FF2B5EF4-FFF2-40B4-BE49-F238E27FC236}">
                <a16:creationId xmlns:a16="http://schemas.microsoft.com/office/drawing/2014/main" id="{4B623DB5-DC32-42F8-8567-9C80EB685C03}"/>
              </a:ext>
            </a:extLst>
          </p:cNvPr>
          <p:cNvSpPr>
            <a:spLocks noGrp="1"/>
          </p:cNvSpPr>
          <p:nvPr>
            <p:ph type="subTitle" idx="1"/>
          </p:nvPr>
        </p:nvSpPr>
        <p:spPr/>
        <p:txBody>
          <a:bodyPr/>
          <a:lstStyle/>
          <a:p>
            <a:r>
              <a:rPr lang="en-US" dirty="0"/>
              <a:t>Eka Avaliani</a:t>
            </a:r>
          </a:p>
          <a:p>
            <a:r>
              <a:rPr lang="en-US" dirty="0"/>
              <a:t>Tbilisi 2023</a:t>
            </a:r>
          </a:p>
        </p:txBody>
      </p:sp>
    </p:spTree>
    <p:extLst>
      <p:ext uri="{BB962C8B-B14F-4D97-AF65-F5344CB8AC3E}">
        <p14:creationId xmlns:p14="http://schemas.microsoft.com/office/powerpoint/2010/main" val="383237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2BB21-CDB8-47E1-AFE9-1114976D5977}"/>
              </a:ext>
            </a:extLst>
          </p:cNvPr>
          <p:cNvSpPr>
            <a:spLocks noGrp="1"/>
          </p:cNvSpPr>
          <p:nvPr>
            <p:ph type="title"/>
          </p:nvPr>
        </p:nvSpPr>
        <p:spPr/>
        <p:txBody>
          <a:bodyPr/>
          <a:lstStyle/>
          <a:p>
            <a:r>
              <a:rPr lang="en-US" dirty="0"/>
              <a:t>Inscription from the Artifact, Interpretation and Parallels</a:t>
            </a:r>
          </a:p>
        </p:txBody>
      </p:sp>
      <p:sp>
        <p:nvSpPr>
          <p:cNvPr id="3" name="Content Placeholder 2">
            <a:extLst>
              <a:ext uri="{FF2B5EF4-FFF2-40B4-BE49-F238E27FC236}">
                <a16:creationId xmlns:a16="http://schemas.microsoft.com/office/drawing/2014/main" id="{0515F5FD-2F48-4383-9B4E-3BAA4600BBE9}"/>
              </a:ext>
            </a:extLst>
          </p:cNvPr>
          <p:cNvSpPr>
            <a:spLocks noGrp="1"/>
          </p:cNvSpPr>
          <p:nvPr>
            <p:ph sz="half" idx="1"/>
          </p:nvPr>
        </p:nvSpPr>
        <p:spPr/>
        <p:txBody>
          <a:bodyPr>
            <a:normAutofit fontScale="77500" lnSpcReduction="20000"/>
          </a:bodyPr>
          <a:lstStyle/>
          <a:p>
            <a:r>
              <a:rPr lang="en-US" dirty="0"/>
              <a:t>Thus, for </a:t>
            </a:r>
            <a:r>
              <a:rPr lang="en-US" dirty="0" err="1"/>
              <a:t>Kauchtschischwili</a:t>
            </a:r>
            <a:r>
              <a:rPr lang="en-US" dirty="0"/>
              <a:t> instead of rotated sign for Ζ "zeta” stands for a letter - Ξ "xi".</a:t>
            </a:r>
          </a:p>
          <a:p>
            <a:r>
              <a:rPr lang="en-US" dirty="0"/>
              <a:t>She divided words as per OYΛΠΙA and NAΞΙA. </a:t>
            </a:r>
          </a:p>
          <a:p>
            <a:r>
              <a:rPr lang="en-US" dirty="0"/>
              <a:t>According to this scholar, the Greek inscription should have been divided into several words and translated as follows: ‘βα</a:t>
            </a:r>
            <a:r>
              <a:rPr lang="en-US" dirty="0" err="1"/>
              <a:t>σίλισσ</a:t>
            </a:r>
            <a:r>
              <a:rPr lang="en-US" dirty="0"/>
              <a:t>α Ούλπία ναξία’ / ‘Queen Ulpia from Naxos’. </a:t>
            </a:r>
          </a:p>
          <a:p>
            <a:r>
              <a:rPr lang="en-US" dirty="0"/>
              <a:t>She believed that the ring belonged to the Queen of Naxos. </a:t>
            </a:r>
          </a:p>
          <a:p>
            <a:r>
              <a:rPr lang="en-US" dirty="0" err="1"/>
              <a:t>Kauchtschischwili</a:t>
            </a:r>
            <a:r>
              <a:rPr lang="en-US" dirty="0"/>
              <a:t> also considered other version of translation: ‘Queen Ulpia ruler’. </a:t>
            </a:r>
          </a:p>
        </p:txBody>
      </p:sp>
      <p:pic>
        <p:nvPicPr>
          <p:cNvPr id="5" name="Content Placeholder 4">
            <a:extLst>
              <a:ext uri="{FF2B5EF4-FFF2-40B4-BE49-F238E27FC236}">
                <a16:creationId xmlns:a16="http://schemas.microsoft.com/office/drawing/2014/main" id="{3622B3C8-371A-4FE8-9BDF-19A628385E55}"/>
              </a:ext>
            </a:extLst>
          </p:cNvPr>
          <p:cNvPicPr>
            <a:picLocks noGrp="1" noChangeAspect="1"/>
          </p:cNvPicPr>
          <p:nvPr>
            <p:ph sz="half" idx="2"/>
          </p:nvPr>
        </p:nvPicPr>
        <p:blipFill>
          <a:blip r:embed="rId2"/>
          <a:stretch>
            <a:fillRect/>
          </a:stretch>
        </p:blipFill>
        <p:spPr>
          <a:xfrm>
            <a:off x="5940355" y="1465701"/>
            <a:ext cx="6109489" cy="4206240"/>
          </a:xfrm>
          <a:prstGeom prst="rect">
            <a:avLst/>
          </a:prstGeom>
        </p:spPr>
      </p:pic>
    </p:spTree>
    <p:extLst>
      <p:ext uri="{BB962C8B-B14F-4D97-AF65-F5344CB8AC3E}">
        <p14:creationId xmlns:p14="http://schemas.microsoft.com/office/powerpoint/2010/main" val="2783279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267991-7711-4DCB-A4A1-5A1AD43EEF77}"/>
              </a:ext>
            </a:extLst>
          </p:cNvPr>
          <p:cNvSpPr>
            <a:spLocks noGrp="1"/>
          </p:cNvSpPr>
          <p:nvPr>
            <p:ph type="title"/>
          </p:nvPr>
        </p:nvSpPr>
        <p:spPr/>
        <p:txBody>
          <a:bodyPr/>
          <a:lstStyle/>
          <a:p>
            <a:r>
              <a:rPr lang="en-US" dirty="0"/>
              <a:t>Counterarguments and alternative version of Interpretation</a:t>
            </a:r>
          </a:p>
        </p:txBody>
      </p:sp>
      <p:sp>
        <p:nvSpPr>
          <p:cNvPr id="6" name="Content Placeholder 5">
            <a:extLst>
              <a:ext uri="{FF2B5EF4-FFF2-40B4-BE49-F238E27FC236}">
                <a16:creationId xmlns:a16="http://schemas.microsoft.com/office/drawing/2014/main" id="{7994EA60-CF19-441D-AC63-8A065180D2B9}"/>
              </a:ext>
            </a:extLst>
          </p:cNvPr>
          <p:cNvSpPr>
            <a:spLocks noGrp="1"/>
          </p:cNvSpPr>
          <p:nvPr>
            <p:ph idx="1"/>
          </p:nvPr>
        </p:nvSpPr>
        <p:spPr/>
        <p:txBody>
          <a:bodyPr/>
          <a:lstStyle/>
          <a:p>
            <a:r>
              <a:rPr lang="en-US" dirty="0"/>
              <a:t>My analysis is based on:</a:t>
            </a:r>
          </a:p>
          <a:p>
            <a:r>
              <a:rPr lang="en-US" dirty="0"/>
              <a:t> a) the content of the inscription and</a:t>
            </a:r>
          </a:p>
          <a:p>
            <a:r>
              <a:rPr lang="en-US" dirty="0"/>
              <a:t> b) the reconstruction broad  historical context of the text.</a:t>
            </a:r>
          </a:p>
        </p:txBody>
      </p:sp>
    </p:spTree>
    <p:extLst>
      <p:ext uri="{BB962C8B-B14F-4D97-AF65-F5344CB8AC3E}">
        <p14:creationId xmlns:p14="http://schemas.microsoft.com/office/powerpoint/2010/main" val="3369779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266A5-186B-4760-AAD5-267140C18221}"/>
              </a:ext>
            </a:extLst>
          </p:cNvPr>
          <p:cNvSpPr>
            <a:spLocks noGrp="1"/>
          </p:cNvSpPr>
          <p:nvPr>
            <p:ph type="title"/>
          </p:nvPr>
        </p:nvSpPr>
        <p:spPr/>
        <p:txBody>
          <a:bodyPr/>
          <a:lstStyle/>
          <a:p>
            <a:r>
              <a:rPr lang="en-US" dirty="0"/>
              <a:t>Counterarguments and alternative version of Interpretation</a:t>
            </a:r>
          </a:p>
        </p:txBody>
      </p:sp>
      <p:sp>
        <p:nvSpPr>
          <p:cNvPr id="3" name="Content Placeholder 2">
            <a:extLst>
              <a:ext uri="{FF2B5EF4-FFF2-40B4-BE49-F238E27FC236}">
                <a16:creationId xmlns:a16="http://schemas.microsoft.com/office/drawing/2014/main" id="{82ECA95E-1C91-4055-8601-81A5B3E89FB9}"/>
              </a:ext>
            </a:extLst>
          </p:cNvPr>
          <p:cNvSpPr>
            <a:spLocks noGrp="1"/>
          </p:cNvSpPr>
          <p:nvPr>
            <p:ph idx="1"/>
          </p:nvPr>
        </p:nvSpPr>
        <p:spPr/>
        <p:txBody>
          <a:bodyPr/>
          <a:lstStyle/>
          <a:p>
            <a:r>
              <a:rPr lang="en-US" dirty="0"/>
              <a:t>However, I believe that the inscription should be read along with the more detailed analysis of transregional historical context.</a:t>
            </a:r>
          </a:p>
          <a:p>
            <a:r>
              <a:rPr lang="en-US" dirty="0"/>
              <a:t> In view of the historical ties between Naxos and Rome during the Roman Imperial period, it is obvious that the Greek island of Naxos as well as the Cyclades were under the Roman control from the 1st century AD. </a:t>
            </a:r>
          </a:p>
          <a:p>
            <a:r>
              <a:rPr lang="en-US" dirty="0"/>
              <a:t>During Vespasian's reign (69 – 79 AD), the islands had apparently been added to the province of Asia.</a:t>
            </a:r>
          </a:p>
        </p:txBody>
      </p:sp>
    </p:spTree>
    <p:extLst>
      <p:ext uri="{BB962C8B-B14F-4D97-AF65-F5344CB8AC3E}">
        <p14:creationId xmlns:p14="http://schemas.microsoft.com/office/powerpoint/2010/main" val="3511859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9677C-71B5-4CED-A259-AAF8DF98663B}"/>
              </a:ext>
            </a:extLst>
          </p:cNvPr>
          <p:cNvSpPr>
            <a:spLocks noGrp="1"/>
          </p:cNvSpPr>
          <p:nvPr>
            <p:ph type="title"/>
          </p:nvPr>
        </p:nvSpPr>
        <p:spPr/>
        <p:txBody>
          <a:bodyPr/>
          <a:lstStyle/>
          <a:p>
            <a:r>
              <a:rPr lang="en-US" dirty="0"/>
              <a:t>Counterarguments and alternative version of Interpretation</a:t>
            </a:r>
          </a:p>
        </p:txBody>
      </p:sp>
      <p:sp>
        <p:nvSpPr>
          <p:cNvPr id="3" name="Content Placeholder 2">
            <a:extLst>
              <a:ext uri="{FF2B5EF4-FFF2-40B4-BE49-F238E27FC236}">
                <a16:creationId xmlns:a16="http://schemas.microsoft.com/office/drawing/2014/main" id="{85919720-A978-4688-BB09-3998607C29B8}"/>
              </a:ext>
            </a:extLst>
          </p:cNvPr>
          <p:cNvSpPr>
            <a:spLocks noGrp="1"/>
          </p:cNvSpPr>
          <p:nvPr>
            <p:ph idx="1"/>
          </p:nvPr>
        </p:nvSpPr>
        <p:spPr/>
        <p:txBody>
          <a:bodyPr>
            <a:normAutofit fontScale="92500" lnSpcReduction="10000"/>
          </a:bodyPr>
          <a:lstStyle/>
          <a:p>
            <a:r>
              <a:rPr lang="en-US" dirty="0"/>
              <a:t>Under Diocletian (284 – 305 AD), the ‘province of the islands’ was part of the Diocese of Asia (Lat. </a:t>
            </a:r>
            <a:r>
              <a:rPr lang="en-US" dirty="0" err="1"/>
              <a:t>Dioecesis</a:t>
            </a:r>
            <a:r>
              <a:rPr lang="en-US" dirty="0"/>
              <a:t> Asiana, Greek: </a:t>
            </a:r>
            <a:r>
              <a:rPr lang="en-US" dirty="0" err="1"/>
              <a:t>Διοίκησις</a:t>
            </a:r>
            <a:r>
              <a:rPr lang="en-US" dirty="0"/>
              <a:t> </a:t>
            </a:r>
            <a:r>
              <a:rPr lang="en-US" dirty="0" err="1"/>
              <a:t>Ασί</a:t>
            </a:r>
            <a:r>
              <a:rPr lang="en-US" dirty="0"/>
              <a:t>ας/Ασιανής incorporated the provinces of western Asia Minor and the islands of the eastern Aegean Sea) and was subordinate to the Praetorian prefecture of the East that included the Cyclades.</a:t>
            </a:r>
          </a:p>
          <a:p>
            <a:r>
              <a:rPr lang="en-US" dirty="0"/>
              <a:t> In Late Antiquity the ‘province of the islands’ included twenty cities: Rhodes, Amorgos, Andros, </a:t>
            </a:r>
            <a:r>
              <a:rPr lang="en-US" dirty="0" err="1"/>
              <a:t>Astypalaia</a:t>
            </a:r>
            <a:r>
              <a:rPr lang="en-US" dirty="0"/>
              <a:t>, Chios, </a:t>
            </a:r>
            <a:r>
              <a:rPr lang="en-US" dirty="0" err="1"/>
              <a:t>Ios</a:t>
            </a:r>
            <a:r>
              <a:rPr lang="en-US" dirty="0"/>
              <a:t>, Kos, Melos, </a:t>
            </a:r>
            <a:r>
              <a:rPr lang="en-US" dirty="0" err="1"/>
              <a:t>Methymna</a:t>
            </a:r>
            <a:r>
              <a:rPr lang="en-US" dirty="0"/>
              <a:t>, Mytilene, Naxos, Paros, </a:t>
            </a:r>
            <a:r>
              <a:rPr lang="en-US" dirty="0" err="1"/>
              <a:t>Petelos</a:t>
            </a:r>
            <a:r>
              <a:rPr lang="en-US" dirty="0"/>
              <a:t>, </a:t>
            </a:r>
            <a:r>
              <a:rPr lang="en-US" dirty="0" err="1"/>
              <a:t>Proselene</a:t>
            </a:r>
            <a:r>
              <a:rPr lang="en-US" dirty="0"/>
              <a:t>, Samos, </a:t>
            </a:r>
            <a:r>
              <a:rPr lang="en-US" dirty="0" err="1"/>
              <a:t>Siphnos</a:t>
            </a:r>
            <a:r>
              <a:rPr lang="en-US" dirty="0"/>
              <a:t>, Tenedos, Tenos and Thera. </a:t>
            </a:r>
          </a:p>
          <a:p>
            <a:r>
              <a:rPr lang="en-US" dirty="0"/>
              <a:t> Rhodes was the capital of the province, whose governor had the rank of </a:t>
            </a:r>
            <a:r>
              <a:rPr lang="en-US" dirty="0" err="1"/>
              <a:t>praeses</a:t>
            </a:r>
            <a:r>
              <a:rPr lang="en-US" dirty="0"/>
              <a:t> (hegemon in Greek).The rank </a:t>
            </a:r>
            <a:r>
              <a:rPr lang="en-US" dirty="0" err="1"/>
              <a:t>praesides</a:t>
            </a:r>
            <a:r>
              <a:rPr lang="en-US" dirty="0"/>
              <a:t> </a:t>
            </a:r>
            <a:r>
              <a:rPr lang="en-US" dirty="0" err="1"/>
              <a:t>provinciae</a:t>
            </a:r>
            <a:r>
              <a:rPr lang="en-US" dirty="0"/>
              <a:t> appeared in the 270s AD.</a:t>
            </a:r>
          </a:p>
        </p:txBody>
      </p:sp>
    </p:spTree>
    <p:extLst>
      <p:ext uri="{BB962C8B-B14F-4D97-AF65-F5344CB8AC3E}">
        <p14:creationId xmlns:p14="http://schemas.microsoft.com/office/powerpoint/2010/main" val="2758767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7255F-A00B-4A5E-86E9-98CFBFA7C5E9}"/>
              </a:ext>
            </a:extLst>
          </p:cNvPr>
          <p:cNvSpPr>
            <a:spLocks noGrp="1"/>
          </p:cNvSpPr>
          <p:nvPr>
            <p:ph type="title"/>
          </p:nvPr>
        </p:nvSpPr>
        <p:spPr/>
        <p:txBody>
          <a:bodyPr/>
          <a:lstStyle/>
          <a:p>
            <a:r>
              <a:rPr lang="en-US" dirty="0"/>
              <a:t>Counterarguments and alternative version of Interpretation</a:t>
            </a:r>
          </a:p>
        </p:txBody>
      </p:sp>
      <p:sp>
        <p:nvSpPr>
          <p:cNvPr id="3" name="Content Placeholder 2">
            <a:extLst>
              <a:ext uri="{FF2B5EF4-FFF2-40B4-BE49-F238E27FC236}">
                <a16:creationId xmlns:a16="http://schemas.microsoft.com/office/drawing/2014/main" id="{7BBEB685-0F14-444D-81B7-D03971E0CEA9}"/>
              </a:ext>
            </a:extLst>
          </p:cNvPr>
          <p:cNvSpPr>
            <a:spLocks noGrp="1"/>
          </p:cNvSpPr>
          <p:nvPr>
            <p:ph idx="1"/>
          </p:nvPr>
        </p:nvSpPr>
        <p:spPr/>
        <p:txBody>
          <a:bodyPr/>
          <a:lstStyle/>
          <a:p>
            <a:r>
              <a:rPr lang="en-US" dirty="0"/>
              <a:t>Therefore, relying on historical evidence, the first version of translation by T. </a:t>
            </a:r>
            <a:r>
              <a:rPr lang="en-US" dirty="0" err="1"/>
              <a:t>Kauchtschischwili</a:t>
            </a:r>
            <a:r>
              <a:rPr lang="en-US" dirty="0"/>
              <a:t> is neither plausible nor realistic.</a:t>
            </a:r>
          </a:p>
          <a:p>
            <a:endParaRPr lang="en-US" dirty="0"/>
          </a:p>
          <a:p>
            <a:r>
              <a:rPr lang="en-US" dirty="0"/>
              <a:t> The locals from the island of Naxos could hardly afford any office corresponding to the title of ΒΑΣΙΛΙΣΣΑ. </a:t>
            </a:r>
          </a:p>
        </p:txBody>
      </p:sp>
    </p:spTree>
    <p:extLst>
      <p:ext uri="{BB962C8B-B14F-4D97-AF65-F5344CB8AC3E}">
        <p14:creationId xmlns:p14="http://schemas.microsoft.com/office/powerpoint/2010/main" val="3208135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12A14-F5B1-46F3-824D-E6CF9BABD259}"/>
              </a:ext>
            </a:extLst>
          </p:cNvPr>
          <p:cNvSpPr>
            <a:spLocks noGrp="1"/>
          </p:cNvSpPr>
          <p:nvPr>
            <p:ph type="title"/>
          </p:nvPr>
        </p:nvSpPr>
        <p:spPr/>
        <p:txBody>
          <a:bodyPr/>
          <a:lstStyle/>
          <a:p>
            <a:r>
              <a:rPr lang="en-US" dirty="0"/>
              <a:t>Corrupted Greek inscription </a:t>
            </a:r>
          </a:p>
        </p:txBody>
      </p:sp>
      <p:sp>
        <p:nvSpPr>
          <p:cNvPr id="3" name="Content Placeholder 2">
            <a:extLst>
              <a:ext uri="{FF2B5EF4-FFF2-40B4-BE49-F238E27FC236}">
                <a16:creationId xmlns:a16="http://schemas.microsoft.com/office/drawing/2014/main" id="{4E781996-0D6A-4B3C-B062-161081952F73}"/>
              </a:ext>
            </a:extLst>
          </p:cNvPr>
          <p:cNvSpPr>
            <a:spLocks noGrp="1"/>
          </p:cNvSpPr>
          <p:nvPr>
            <p:ph idx="1"/>
          </p:nvPr>
        </p:nvSpPr>
        <p:spPr/>
        <p:txBody>
          <a:bodyPr/>
          <a:lstStyle/>
          <a:p>
            <a:r>
              <a:rPr lang="en-US" dirty="0"/>
              <a:t>The language of communication with Rome was Greek and Greek became the principal language of the Iberian élite.</a:t>
            </a:r>
          </a:p>
          <a:p>
            <a:r>
              <a:rPr lang="en-US" dirty="0"/>
              <a:t> Greek was an understandable and legal language in the Near Eastern regions, while a dialect of Aramaic seems to have been used simultaneously with Greek in Mtskheta.</a:t>
            </a:r>
          </a:p>
        </p:txBody>
      </p:sp>
    </p:spTree>
    <p:extLst>
      <p:ext uri="{BB962C8B-B14F-4D97-AF65-F5344CB8AC3E}">
        <p14:creationId xmlns:p14="http://schemas.microsoft.com/office/powerpoint/2010/main" val="917142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D83BAA-2089-4BC5-B034-A2545B0BE3C2}"/>
              </a:ext>
            </a:extLst>
          </p:cNvPr>
          <p:cNvSpPr>
            <a:spLocks noGrp="1"/>
          </p:cNvSpPr>
          <p:nvPr>
            <p:ph type="title"/>
          </p:nvPr>
        </p:nvSpPr>
        <p:spPr/>
        <p:txBody>
          <a:bodyPr/>
          <a:lstStyle/>
          <a:p>
            <a:r>
              <a:rPr lang="en-US" dirty="0"/>
              <a:t>Corrupted Greek inscription </a:t>
            </a:r>
          </a:p>
        </p:txBody>
      </p:sp>
      <p:sp>
        <p:nvSpPr>
          <p:cNvPr id="5" name="Content Placeholder 4">
            <a:extLst>
              <a:ext uri="{FF2B5EF4-FFF2-40B4-BE49-F238E27FC236}">
                <a16:creationId xmlns:a16="http://schemas.microsoft.com/office/drawing/2014/main" id="{D22385D8-AB18-43C1-A3B7-695D215D65E1}"/>
              </a:ext>
            </a:extLst>
          </p:cNvPr>
          <p:cNvSpPr>
            <a:spLocks noGrp="1"/>
          </p:cNvSpPr>
          <p:nvPr>
            <p:ph sz="half" idx="1"/>
          </p:nvPr>
        </p:nvSpPr>
        <p:spPr/>
        <p:txBody>
          <a:bodyPr/>
          <a:lstStyle/>
          <a:p>
            <a:r>
              <a:rPr lang="en-US" dirty="0"/>
              <a:t> The third letter from the end of the last word is depicted as a Greek rotated sign for Ζ (Zeta). However, it could have been the sign for Σ (Sigma). Thus, it may be an inflected form of the letter. </a:t>
            </a:r>
          </a:p>
        </p:txBody>
      </p:sp>
      <p:pic>
        <p:nvPicPr>
          <p:cNvPr id="7" name="Content Placeholder 6">
            <a:extLst>
              <a:ext uri="{FF2B5EF4-FFF2-40B4-BE49-F238E27FC236}">
                <a16:creationId xmlns:a16="http://schemas.microsoft.com/office/drawing/2014/main" id="{8D5FE682-DC26-4C2D-93B5-DA3BD2D6A3DE}"/>
              </a:ext>
            </a:extLst>
          </p:cNvPr>
          <p:cNvPicPr>
            <a:picLocks noGrp="1" noChangeAspect="1"/>
          </p:cNvPicPr>
          <p:nvPr>
            <p:ph sz="half" idx="2"/>
          </p:nvPr>
        </p:nvPicPr>
        <p:blipFill>
          <a:blip r:embed="rId2"/>
          <a:stretch>
            <a:fillRect/>
          </a:stretch>
        </p:blipFill>
        <p:spPr>
          <a:xfrm>
            <a:off x="6172200" y="2218989"/>
            <a:ext cx="5181600" cy="3564610"/>
          </a:xfrm>
          <a:prstGeom prst="rect">
            <a:avLst/>
          </a:prstGeom>
        </p:spPr>
      </p:pic>
    </p:spTree>
    <p:extLst>
      <p:ext uri="{BB962C8B-B14F-4D97-AF65-F5344CB8AC3E}">
        <p14:creationId xmlns:p14="http://schemas.microsoft.com/office/powerpoint/2010/main" val="2563000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69F78-AAED-4CC4-B869-4C78B9C41B1D}"/>
              </a:ext>
            </a:extLst>
          </p:cNvPr>
          <p:cNvSpPr>
            <a:spLocks noGrp="1"/>
          </p:cNvSpPr>
          <p:nvPr>
            <p:ph type="title"/>
          </p:nvPr>
        </p:nvSpPr>
        <p:spPr/>
        <p:txBody>
          <a:bodyPr/>
          <a:lstStyle/>
          <a:p>
            <a:r>
              <a:rPr lang="en-US" dirty="0"/>
              <a:t>Corrupted Greek inscription </a:t>
            </a:r>
          </a:p>
        </p:txBody>
      </p:sp>
      <p:sp>
        <p:nvSpPr>
          <p:cNvPr id="3" name="Content Placeholder 2">
            <a:extLst>
              <a:ext uri="{FF2B5EF4-FFF2-40B4-BE49-F238E27FC236}">
                <a16:creationId xmlns:a16="http://schemas.microsoft.com/office/drawing/2014/main" id="{1F23E4B6-9755-4C8F-96AD-A4436725A71D}"/>
              </a:ext>
            </a:extLst>
          </p:cNvPr>
          <p:cNvSpPr>
            <a:spLocks noGrp="1"/>
          </p:cNvSpPr>
          <p:nvPr>
            <p:ph sz="half" idx="1"/>
          </p:nvPr>
        </p:nvSpPr>
        <p:spPr/>
        <p:txBody>
          <a:bodyPr/>
          <a:lstStyle/>
          <a:p>
            <a:r>
              <a:rPr lang="en-US" dirty="0"/>
              <a:t>In addition, rotated and changed signs appear in the word for ΒΑCIΛICCΑ,  where the Latin C (</a:t>
            </a:r>
            <a:r>
              <a:rPr lang="en-US" dirty="0" err="1"/>
              <a:t>cē</a:t>
            </a:r>
            <a:r>
              <a:rPr lang="en-US" dirty="0"/>
              <a:t>) stands for the Greek Σ (Sigma).</a:t>
            </a:r>
          </a:p>
        </p:txBody>
      </p:sp>
      <p:pic>
        <p:nvPicPr>
          <p:cNvPr id="5" name="Content Placeholder 4">
            <a:extLst>
              <a:ext uri="{FF2B5EF4-FFF2-40B4-BE49-F238E27FC236}">
                <a16:creationId xmlns:a16="http://schemas.microsoft.com/office/drawing/2014/main" id="{9F049A8C-0E24-40BB-AD83-E0D07708BBE4}"/>
              </a:ext>
            </a:extLst>
          </p:cNvPr>
          <p:cNvPicPr>
            <a:picLocks noGrp="1" noChangeAspect="1"/>
          </p:cNvPicPr>
          <p:nvPr>
            <p:ph sz="half" idx="2"/>
          </p:nvPr>
        </p:nvPicPr>
        <p:blipFill>
          <a:blip r:embed="rId2"/>
          <a:stretch>
            <a:fillRect/>
          </a:stretch>
        </p:blipFill>
        <p:spPr>
          <a:xfrm>
            <a:off x="6096000" y="1825624"/>
            <a:ext cx="6111635" cy="4206240"/>
          </a:xfrm>
          <a:prstGeom prst="rect">
            <a:avLst/>
          </a:prstGeom>
        </p:spPr>
      </p:pic>
    </p:spTree>
    <p:extLst>
      <p:ext uri="{BB962C8B-B14F-4D97-AF65-F5344CB8AC3E}">
        <p14:creationId xmlns:p14="http://schemas.microsoft.com/office/powerpoint/2010/main" val="3095861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47C7-E269-4641-A33C-22345D7A5EC4}"/>
              </a:ext>
            </a:extLst>
          </p:cNvPr>
          <p:cNvSpPr>
            <a:spLocks noGrp="1"/>
          </p:cNvSpPr>
          <p:nvPr>
            <p:ph type="title"/>
          </p:nvPr>
        </p:nvSpPr>
        <p:spPr/>
        <p:txBody>
          <a:bodyPr/>
          <a:lstStyle/>
          <a:p>
            <a:r>
              <a:rPr lang="en-US" dirty="0"/>
              <a:t>Suggested interpretation</a:t>
            </a:r>
          </a:p>
        </p:txBody>
      </p:sp>
      <p:sp>
        <p:nvSpPr>
          <p:cNvPr id="3" name="Content Placeholder 2">
            <a:extLst>
              <a:ext uri="{FF2B5EF4-FFF2-40B4-BE49-F238E27FC236}">
                <a16:creationId xmlns:a16="http://schemas.microsoft.com/office/drawing/2014/main" id="{92097FBC-48B8-46F3-9BF1-133F81AD0D1A}"/>
              </a:ext>
            </a:extLst>
          </p:cNvPr>
          <p:cNvSpPr>
            <a:spLocks noGrp="1"/>
          </p:cNvSpPr>
          <p:nvPr>
            <p:ph sz="half" idx="1"/>
          </p:nvPr>
        </p:nvSpPr>
        <p:spPr/>
        <p:txBody>
          <a:bodyPr>
            <a:normAutofit fontScale="85000" lnSpcReduction="10000"/>
          </a:bodyPr>
          <a:lstStyle/>
          <a:p>
            <a:r>
              <a:rPr lang="en-US" dirty="0"/>
              <a:t>If the inscription is divided into words as follows: ΒΑCIΛICCΑ ΟΥΛΠIAΝ ΑΣIA (</a:t>
            </a:r>
            <a:r>
              <a:rPr lang="en-US" dirty="0" err="1"/>
              <a:t>Ἀσἰ</a:t>
            </a:r>
            <a:r>
              <a:rPr lang="en-US" dirty="0"/>
              <a:t>α, E.A.).</a:t>
            </a:r>
          </a:p>
          <a:p>
            <a:endParaRPr lang="en-US" dirty="0"/>
          </a:p>
          <a:p>
            <a:r>
              <a:rPr lang="en-US" dirty="0"/>
              <a:t> Transliteration: Bac[Lat. </a:t>
            </a:r>
            <a:r>
              <a:rPr lang="en-US" dirty="0" err="1"/>
              <a:t>cē</a:t>
            </a:r>
            <a:r>
              <a:rPr lang="en-US" dirty="0"/>
              <a:t>]</a:t>
            </a:r>
            <a:r>
              <a:rPr lang="en-US" dirty="0" err="1"/>
              <a:t>ili</a:t>
            </a:r>
            <a:r>
              <a:rPr lang="en-US" dirty="0"/>
              <a:t>[Lat. double </a:t>
            </a:r>
            <a:r>
              <a:rPr lang="en-US" dirty="0" err="1"/>
              <a:t>cē</a:t>
            </a:r>
            <a:r>
              <a:rPr lang="en-US" dirty="0"/>
              <a:t>]a </a:t>
            </a:r>
            <a:r>
              <a:rPr lang="en-US" dirty="0" err="1"/>
              <a:t>Oylpian</a:t>
            </a:r>
            <a:r>
              <a:rPr lang="en-US" dirty="0"/>
              <a:t> Asia.</a:t>
            </a:r>
          </a:p>
          <a:p>
            <a:endParaRPr lang="en-US" dirty="0"/>
          </a:p>
        </p:txBody>
      </p:sp>
      <p:sp>
        <p:nvSpPr>
          <p:cNvPr id="4" name="Content Placeholder 3">
            <a:extLst>
              <a:ext uri="{FF2B5EF4-FFF2-40B4-BE49-F238E27FC236}">
                <a16:creationId xmlns:a16="http://schemas.microsoft.com/office/drawing/2014/main" id="{E39252C9-1185-42BE-BE21-90BC8D39849D}"/>
              </a:ext>
            </a:extLst>
          </p:cNvPr>
          <p:cNvSpPr>
            <a:spLocks noGrp="1"/>
          </p:cNvSpPr>
          <p:nvPr>
            <p:ph sz="half" idx="2"/>
          </p:nvPr>
        </p:nvSpPr>
        <p:spPr/>
        <p:txBody>
          <a:bodyPr>
            <a:normAutofit fontScale="85000" lnSpcReduction="10000"/>
          </a:bodyPr>
          <a:lstStyle/>
          <a:p>
            <a:r>
              <a:rPr lang="en-US" dirty="0"/>
              <a:t>Reconstructed the inscription reads: ‘The Ruler/ Queen [a female form from </a:t>
            </a:r>
            <a:r>
              <a:rPr lang="el-GR" dirty="0"/>
              <a:t>βᾰσῐλεύς = βασίλισσα] </a:t>
            </a:r>
            <a:r>
              <a:rPr lang="en-US" dirty="0" err="1"/>
              <a:t>Oylpian</a:t>
            </a:r>
            <a:r>
              <a:rPr lang="en-US" dirty="0"/>
              <a:t> of Asia. </a:t>
            </a:r>
          </a:p>
          <a:p>
            <a:r>
              <a:rPr lang="en-US" dirty="0"/>
              <a:t>I presume, that this version can lead to a much more plausible conclusion:</a:t>
            </a:r>
          </a:p>
          <a:p>
            <a:r>
              <a:rPr lang="en-US" dirty="0"/>
              <a:t> ‘ΑΣ(Ζ)IA’ may be an inflected form (in a regional dialect) of the word </a:t>
            </a:r>
            <a:r>
              <a:rPr lang="en-US" dirty="0" err="1"/>
              <a:t>Ἀσἰ</a:t>
            </a:r>
            <a:r>
              <a:rPr lang="en-US" dirty="0"/>
              <a:t>α. I am also not certain regarding the form of </a:t>
            </a:r>
            <a:r>
              <a:rPr lang="en-US" dirty="0" err="1"/>
              <a:t>Baciλicca</a:t>
            </a:r>
            <a:r>
              <a:rPr lang="en-US" dirty="0"/>
              <a:t> (as I assume it should be stated as β</a:t>
            </a:r>
            <a:r>
              <a:rPr lang="en-US" dirty="0" err="1"/>
              <a:t>ᾰσῐλει</a:t>
            </a:r>
            <a:r>
              <a:rPr lang="en-US" dirty="0"/>
              <a:t>α or βασίλισσα, and perhaps it was a Romanised version of the Greek word</a:t>
            </a:r>
            <a:r>
              <a:rPr lang="ka-GE" dirty="0"/>
              <a:t>)</a:t>
            </a:r>
            <a:r>
              <a:rPr lang="en-US" dirty="0"/>
              <a:t>. </a:t>
            </a:r>
          </a:p>
        </p:txBody>
      </p:sp>
    </p:spTree>
    <p:extLst>
      <p:ext uri="{BB962C8B-B14F-4D97-AF65-F5344CB8AC3E}">
        <p14:creationId xmlns:p14="http://schemas.microsoft.com/office/powerpoint/2010/main" val="3488228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C50CB-F8B0-474D-ACBC-7F04B06D8757}"/>
              </a:ext>
            </a:extLst>
          </p:cNvPr>
          <p:cNvSpPr>
            <a:spLocks noGrp="1"/>
          </p:cNvSpPr>
          <p:nvPr>
            <p:ph type="title"/>
          </p:nvPr>
        </p:nvSpPr>
        <p:spPr/>
        <p:txBody>
          <a:bodyPr/>
          <a:lstStyle/>
          <a:p>
            <a:r>
              <a:rPr lang="en-US" dirty="0"/>
              <a:t>WHO MIGHT BE BASILISSA ULPIA FROM MTSKHETA?</a:t>
            </a:r>
          </a:p>
        </p:txBody>
      </p:sp>
      <p:sp>
        <p:nvSpPr>
          <p:cNvPr id="3" name="Content Placeholder 2">
            <a:extLst>
              <a:ext uri="{FF2B5EF4-FFF2-40B4-BE49-F238E27FC236}">
                <a16:creationId xmlns:a16="http://schemas.microsoft.com/office/drawing/2014/main" id="{C5E35469-2F41-4DC6-A658-A2B51143DA83}"/>
              </a:ext>
            </a:extLst>
          </p:cNvPr>
          <p:cNvSpPr>
            <a:spLocks noGrp="1"/>
          </p:cNvSpPr>
          <p:nvPr>
            <p:ph sz="half" idx="1"/>
          </p:nvPr>
        </p:nvSpPr>
        <p:spPr/>
        <p:txBody>
          <a:bodyPr/>
          <a:lstStyle/>
          <a:p>
            <a:r>
              <a:rPr lang="en-US" dirty="0"/>
              <a:t>It is remarkable that the Romans regained Caucasia briefly under Emperor Aurelian (270 – 275AD).</a:t>
            </a:r>
          </a:p>
          <a:p>
            <a:pPr marL="0" indent="0">
              <a:buNone/>
            </a:pPr>
            <a:endParaRPr lang="en-US" dirty="0"/>
          </a:p>
        </p:txBody>
      </p:sp>
      <p:pic>
        <p:nvPicPr>
          <p:cNvPr id="5" name="Content Placeholder 4">
            <a:extLst>
              <a:ext uri="{FF2B5EF4-FFF2-40B4-BE49-F238E27FC236}">
                <a16:creationId xmlns:a16="http://schemas.microsoft.com/office/drawing/2014/main" id="{9B9F1D93-1C7B-4E50-A358-F22EB80075EA}"/>
              </a:ext>
            </a:extLst>
          </p:cNvPr>
          <p:cNvPicPr>
            <a:picLocks noGrp="1" noChangeAspect="1"/>
          </p:cNvPicPr>
          <p:nvPr>
            <p:ph sz="half" idx="2"/>
          </p:nvPr>
        </p:nvPicPr>
        <p:blipFill>
          <a:blip r:embed="rId2"/>
          <a:stretch>
            <a:fillRect/>
          </a:stretch>
        </p:blipFill>
        <p:spPr>
          <a:xfrm>
            <a:off x="6172202" y="1690688"/>
            <a:ext cx="2799059" cy="4206240"/>
          </a:xfrm>
          <a:prstGeom prst="rect">
            <a:avLst/>
          </a:prstGeom>
        </p:spPr>
      </p:pic>
    </p:spTree>
    <p:extLst>
      <p:ext uri="{BB962C8B-B14F-4D97-AF65-F5344CB8AC3E}">
        <p14:creationId xmlns:p14="http://schemas.microsoft.com/office/powerpoint/2010/main" val="1575870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BF5C4-D304-4C34-9DC9-C3104A8390EB}"/>
              </a:ext>
            </a:extLst>
          </p:cNvPr>
          <p:cNvSpPr>
            <a:spLocks noGrp="1"/>
          </p:cNvSpPr>
          <p:nvPr>
            <p:ph type="title"/>
          </p:nvPr>
        </p:nvSpPr>
        <p:spPr/>
        <p:txBody>
          <a:bodyPr/>
          <a:lstStyle/>
          <a:p>
            <a:r>
              <a:rPr lang="en-US" dirty="0"/>
              <a:t>Transregional Political situation and Iberia</a:t>
            </a:r>
          </a:p>
        </p:txBody>
      </p:sp>
      <p:sp>
        <p:nvSpPr>
          <p:cNvPr id="3" name="Content Placeholder 2">
            <a:extLst>
              <a:ext uri="{FF2B5EF4-FFF2-40B4-BE49-F238E27FC236}">
                <a16:creationId xmlns:a16="http://schemas.microsoft.com/office/drawing/2014/main" id="{4B978CA3-D5D3-4228-BDC5-90A70063D449}"/>
              </a:ext>
            </a:extLst>
          </p:cNvPr>
          <p:cNvSpPr>
            <a:spLocks noGrp="1"/>
          </p:cNvSpPr>
          <p:nvPr>
            <p:ph idx="1"/>
          </p:nvPr>
        </p:nvSpPr>
        <p:spPr/>
        <p:txBody>
          <a:bodyPr/>
          <a:lstStyle/>
          <a:p>
            <a:r>
              <a:rPr lang="en-US" dirty="0"/>
              <a:t> Iberia was under the suzerainty of the Sasanian Empire during the reign of </a:t>
            </a:r>
            <a:r>
              <a:rPr lang="en-US" dirty="0" err="1"/>
              <a:t>Shapur</a:t>
            </a:r>
            <a:r>
              <a:rPr lang="en-US" dirty="0"/>
              <a:t> I (240/2 – 70/2 AD).</a:t>
            </a:r>
          </a:p>
          <a:p>
            <a:r>
              <a:rPr lang="en-US" dirty="0"/>
              <a:t> However, it is remarkable that the Romans regained Caucasia briefly under Emperor Aurelian (270 – 275AD) and again, in 283 AD, when </a:t>
            </a:r>
            <a:r>
              <a:rPr lang="en-US" dirty="0" err="1"/>
              <a:t>Carus</a:t>
            </a:r>
            <a:r>
              <a:rPr lang="en-US" dirty="0"/>
              <a:t> defeated the Sassanid armed forces. </a:t>
            </a:r>
          </a:p>
          <a:p>
            <a:r>
              <a:rPr lang="en-US" dirty="0"/>
              <a:t> The Sassanids lost a major war against Rome and Armenia in 298 AD. As a result of the war, a 40-year peace treaty was concluded in which Armenia and Iberia were recognized as Roman protectorates</a:t>
            </a:r>
            <a:r>
              <a:rPr lang="ka-GE" dirty="0"/>
              <a:t>. </a:t>
            </a:r>
            <a:endParaRPr lang="en-US" dirty="0"/>
          </a:p>
        </p:txBody>
      </p:sp>
    </p:spTree>
    <p:extLst>
      <p:ext uri="{BB962C8B-B14F-4D97-AF65-F5344CB8AC3E}">
        <p14:creationId xmlns:p14="http://schemas.microsoft.com/office/powerpoint/2010/main" val="2296162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20EA-8A99-4909-9AEB-A6314FA043AB}"/>
              </a:ext>
            </a:extLst>
          </p:cNvPr>
          <p:cNvSpPr>
            <a:spLocks noGrp="1"/>
          </p:cNvSpPr>
          <p:nvPr>
            <p:ph type="title"/>
          </p:nvPr>
        </p:nvSpPr>
        <p:spPr/>
        <p:txBody>
          <a:bodyPr/>
          <a:lstStyle/>
          <a:p>
            <a:r>
              <a:rPr lang="en-US" dirty="0"/>
              <a:t>WHO MIGHT BE BASILISSA ULPIA FROM MTSKHETA?</a:t>
            </a:r>
          </a:p>
        </p:txBody>
      </p:sp>
      <p:sp>
        <p:nvSpPr>
          <p:cNvPr id="3" name="Content Placeholder 2">
            <a:extLst>
              <a:ext uri="{FF2B5EF4-FFF2-40B4-BE49-F238E27FC236}">
                <a16:creationId xmlns:a16="http://schemas.microsoft.com/office/drawing/2014/main" id="{01B34E23-9768-432D-AAC0-E64943AEAC3B}"/>
              </a:ext>
            </a:extLst>
          </p:cNvPr>
          <p:cNvSpPr>
            <a:spLocks noGrp="1"/>
          </p:cNvSpPr>
          <p:nvPr>
            <p:ph sz="half" idx="1"/>
          </p:nvPr>
        </p:nvSpPr>
        <p:spPr/>
        <p:txBody>
          <a:bodyPr/>
          <a:lstStyle/>
          <a:p>
            <a:r>
              <a:rPr lang="en-US" dirty="0"/>
              <a:t>Ulpia Severina (3rd century AD), a Roman empress and the wife of Emperor Aurelian, is a realistic candidacy for the above-mentioned portrait and inscription.</a:t>
            </a:r>
          </a:p>
        </p:txBody>
      </p:sp>
      <p:pic>
        <p:nvPicPr>
          <p:cNvPr id="5" name="Content Placeholder 4">
            <a:extLst>
              <a:ext uri="{FF2B5EF4-FFF2-40B4-BE49-F238E27FC236}">
                <a16:creationId xmlns:a16="http://schemas.microsoft.com/office/drawing/2014/main" id="{7617B1C8-FAF5-476D-A89B-204813CA9E0E}"/>
              </a:ext>
            </a:extLst>
          </p:cNvPr>
          <p:cNvPicPr>
            <a:picLocks noGrp="1" noChangeAspect="1"/>
          </p:cNvPicPr>
          <p:nvPr>
            <p:ph sz="half" idx="2"/>
          </p:nvPr>
        </p:nvPicPr>
        <p:blipFill>
          <a:blip r:embed="rId2"/>
          <a:stretch>
            <a:fillRect/>
          </a:stretch>
        </p:blipFill>
        <p:spPr>
          <a:xfrm>
            <a:off x="6096000" y="1625600"/>
            <a:ext cx="5521118" cy="2743200"/>
          </a:xfrm>
          <a:prstGeom prst="rect">
            <a:avLst/>
          </a:prstGeom>
        </p:spPr>
      </p:pic>
      <p:pic>
        <p:nvPicPr>
          <p:cNvPr id="6" name="Picture 5">
            <a:extLst>
              <a:ext uri="{FF2B5EF4-FFF2-40B4-BE49-F238E27FC236}">
                <a16:creationId xmlns:a16="http://schemas.microsoft.com/office/drawing/2014/main" id="{1F67D87D-2487-4288-B699-D25658C9E925}"/>
              </a:ext>
            </a:extLst>
          </p:cNvPr>
          <p:cNvPicPr>
            <a:picLocks noChangeAspect="1"/>
          </p:cNvPicPr>
          <p:nvPr/>
        </p:nvPicPr>
        <p:blipFill>
          <a:blip r:embed="rId3"/>
          <a:stretch>
            <a:fillRect/>
          </a:stretch>
        </p:blipFill>
        <p:spPr>
          <a:xfrm>
            <a:off x="4511299" y="4368800"/>
            <a:ext cx="2152650" cy="2124075"/>
          </a:xfrm>
          <a:prstGeom prst="rect">
            <a:avLst/>
          </a:prstGeom>
        </p:spPr>
      </p:pic>
    </p:spTree>
    <p:extLst>
      <p:ext uri="{BB962C8B-B14F-4D97-AF65-F5344CB8AC3E}">
        <p14:creationId xmlns:p14="http://schemas.microsoft.com/office/powerpoint/2010/main" val="2040593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C8130-FEAB-4D1D-B8D9-DBB853A06784}"/>
              </a:ext>
            </a:extLst>
          </p:cNvPr>
          <p:cNvSpPr>
            <a:spLocks noGrp="1"/>
          </p:cNvSpPr>
          <p:nvPr>
            <p:ph type="title"/>
          </p:nvPr>
        </p:nvSpPr>
        <p:spPr/>
        <p:txBody>
          <a:bodyPr/>
          <a:lstStyle/>
          <a:p>
            <a:r>
              <a:rPr lang="en-US" dirty="0"/>
              <a:t>The inscriptions mentioning Ulpia Severina </a:t>
            </a:r>
          </a:p>
        </p:txBody>
      </p:sp>
      <p:sp>
        <p:nvSpPr>
          <p:cNvPr id="3" name="Content Placeholder 2">
            <a:extLst>
              <a:ext uri="{FF2B5EF4-FFF2-40B4-BE49-F238E27FC236}">
                <a16:creationId xmlns:a16="http://schemas.microsoft.com/office/drawing/2014/main" id="{EA89AD53-0962-469B-BA5D-FA119B6AF581}"/>
              </a:ext>
            </a:extLst>
          </p:cNvPr>
          <p:cNvSpPr>
            <a:spLocks noGrp="1"/>
          </p:cNvSpPr>
          <p:nvPr>
            <p:ph sz="half" idx="1"/>
          </p:nvPr>
        </p:nvSpPr>
        <p:spPr/>
        <p:txBody>
          <a:bodyPr/>
          <a:lstStyle/>
          <a:p>
            <a:r>
              <a:rPr lang="en-US" dirty="0"/>
              <a:t>The inscriptions mentioning Ulpia Severina in transregional context should be divided into two categories and can be distinguished according to the language and form of her name. </a:t>
            </a:r>
          </a:p>
        </p:txBody>
      </p:sp>
      <p:sp>
        <p:nvSpPr>
          <p:cNvPr id="4" name="Content Placeholder 3">
            <a:extLst>
              <a:ext uri="{FF2B5EF4-FFF2-40B4-BE49-F238E27FC236}">
                <a16:creationId xmlns:a16="http://schemas.microsoft.com/office/drawing/2014/main" id="{8B207252-D3A8-4163-ABD2-1D1DBBB698DE}"/>
              </a:ext>
            </a:extLst>
          </p:cNvPr>
          <p:cNvSpPr>
            <a:spLocks noGrp="1"/>
          </p:cNvSpPr>
          <p:nvPr>
            <p:ph sz="half" idx="2"/>
          </p:nvPr>
        </p:nvSpPr>
        <p:spPr/>
        <p:txBody>
          <a:bodyPr/>
          <a:lstStyle/>
          <a:p>
            <a:r>
              <a:rPr lang="en-US" dirty="0"/>
              <a:t>Geographically, the </a:t>
            </a:r>
            <a:r>
              <a:rPr lang="en-US" dirty="0">
                <a:solidFill>
                  <a:srgbClr val="FF0000"/>
                </a:solidFill>
              </a:rPr>
              <a:t>Latin</a:t>
            </a:r>
            <a:r>
              <a:rPr lang="en-US" dirty="0"/>
              <a:t> inscriptions are related to </a:t>
            </a:r>
            <a:r>
              <a:rPr lang="en-US" dirty="0">
                <a:solidFill>
                  <a:srgbClr val="FF0000"/>
                </a:solidFill>
              </a:rPr>
              <a:t>Italy, Spain, and Africa,</a:t>
            </a:r>
            <a:r>
              <a:rPr lang="en-US" dirty="0"/>
              <a:t> while the </a:t>
            </a:r>
            <a:r>
              <a:rPr lang="en-US" dirty="0">
                <a:solidFill>
                  <a:srgbClr val="FF0000"/>
                </a:solidFill>
              </a:rPr>
              <a:t>Greek</a:t>
            </a:r>
            <a:r>
              <a:rPr lang="en-US" dirty="0"/>
              <a:t> inscriptions originated in </a:t>
            </a:r>
            <a:r>
              <a:rPr lang="en-US" dirty="0">
                <a:solidFill>
                  <a:srgbClr val="FF0000"/>
                </a:solidFill>
              </a:rPr>
              <a:t>Pannonia and Asia </a:t>
            </a:r>
            <a:r>
              <a:rPr lang="en-US" dirty="0"/>
              <a:t>(Smyrna, Lydia). </a:t>
            </a:r>
          </a:p>
        </p:txBody>
      </p:sp>
    </p:spTree>
    <p:extLst>
      <p:ext uri="{BB962C8B-B14F-4D97-AF65-F5344CB8AC3E}">
        <p14:creationId xmlns:p14="http://schemas.microsoft.com/office/powerpoint/2010/main" val="2547270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CDA08-8249-4279-9723-252BC5D03DFF}"/>
              </a:ext>
            </a:extLst>
          </p:cNvPr>
          <p:cNvSpPr>
            <a:spLocks noGrp="1"/>
          </p:cNvSpPr>
          <p:nvPr>
            <p:ph type="title"/>
          </p:nvPr>
        </p:nvSpPr>
        <p:spPr/>
        <p:txBody>
          <a:bodyPr/>
          <a:lstStyle/>
          <a:p>
            <a:r>
              <a:rPr lang="en-US" dirty="0"/>
              <a:t>The inscriptions mentioning Ulpia Severina </a:t>
            </a:r>
          </a:p>
        </p:txBody>
      </p:sp>
      <p:sp>
        <p:nvSpPr>
          <p:cNvPr id="3" name="Content Placeholder 2">
            <a:extLst>
              <a:ext uri="{FF2B5EF4-FFF2-40B4-BE49-F238E27FC236}">
                <a16:creationId xmlns:a16="http://schemas.microsoft.com/office/drawing/2014/main" id="{C275CE69-5BEA-4DDA-867B-7CD6A4D663CA}"/>
              </a:ext>
            </a:extLst>
          </p:cNvPr>
          <p:cNvSpPr>
            <a:spLocks noGrp="1"/>
          </p:cNvSpPr>
          <p:nvPr>
            <p:ph sz="half" idx="1"/>
          </p:nvPr>
        </p:nvSpPr>
        <p:spPr/>
        <p:txBody>
          <a:bodyPr>
            <a:normAutofit fontScale="70000" lnSpcReduction="20000"/>
          </a:bodyPr>
          <a:lstStyle/>
          <a:p>
            <a:r>
              <a:rPr lang="en-US" dirty="0"/>
              <a:t>Two Greek inscriptions present her name as ΟΥΛΠΙΑΝ (</a:t>
            </a:r>
            <a:r>
              <a:rPr lang="en-US" dirty="0" err="1">
                <a:solidFill>
                  <a:srgbClr val="000000"/>
                </a:solidFill>
                <a:latin typeface="DMNHE B+ Times New Roman PSMT"/>
              </a:rPr>
              <a:t>Anineta</a:t>
            </a:r>
            <a:r>
              <a:rPr lang="en-US" dirty="0">
                <a:solidFill>
                  <a:srgbClr val="000000"/>
                </a:solidFill>
                <a:latin typeface="DMNHE B+ Times New Roman PSMT"/>
              </a:rPr>
              <a:t>, Caria; Smirne, Lydia)</a:t>
            </a:r>
          </a:p>
          <a:p>
            <a:endParaRPr lang="en-US" dirty="0">
              <a:solidFill>
                <a:srgbClr val="000000"/>
              </a:solidFill>
              <a:latin typeface="DMNHE B+ Times New Roman PSMT"/>
            </a:endParaRPr>
          </a:p>
          <a:p>
            <a:endParaRPr lang="en-US" dirty="0"/>
          </a:p>
          <a:p>
            <a:r>
              <a:rPr lang="en-US" dirty="0"/>
              <a:t>the same version of the inscription as I have interpreted  above from the luxury golden ring with a carnelian intaglio from Mtskheta</a:t>
            </a:r>
          </a:p>
          <a:p>
            <a:r>
              <a:rPr lang="el-GR" dirty="0"/>
              <a:t>ΒΑ</a:t>
            </a:r>
            <a:r>
              <a:rPr lang="en-US" dirty="0"/>
              <a:t>CI</a:t>
            </a:r>
            <a:r>
              <a:rPr lang="el-GR" dirty="0"/>
              <a:t>Λ</a:t>
            </a:r>
            <a:r>
              <a:rPr lang="en-US" dirty="0"/>
              <a:t>ICC</a:t>
            </a:r>
            <a:r>
              <a:rPr lang="el-GR" dirty="0"/>
              <a:t>Α ΟΥΛΠ</a:t>
            </a:r>
            <a:r>
              <a:rPr lang="en-US" dirty="0"/>
              <a:t>IA</a:t>
            </a:r>
            <a:r>
              <a:rPr lang="el-GR" dirty="0"/>
              <a:t>Ν ΑΣ</a:t>
            </a:r>
            <a:r>
              <a:rPr lang="en-US" dirty="0"/>
              <a:t>IA </a:t>
            </a:r>
          </a:p>
        </p:txBody>
      </p:sp>
      <p:sp>
        <p:nvSpPr>
          <p:cNvPr id="4" name="Content Placeholder 3">
            <a:extLst>
              <a:ext uri="{FF2B5EF4-FFF2-40B4-BE49-F238E27FC236}">
                <a16:creationId xmlns:a16="http://schemas.microsoft.com/office/drawing/2014/main" id="{9931B312-D2A0-4853-BD32-A8EC1401818E}"/>
              </a:ext>
            </a:extLst>
          </p:cNvPr>
          <p:cNvSpPr>
            <a:spLocks noGrp="1"/>
          </p:cNvSpPr>
          <p:nvPr>
            <p:ph sz="half" idx="2"/>
          </p:nvPr>
        </p:nvSpPr>
        <p:spPr/>
        <p:txBody>
          <a:bodyPr>
            <a:normAutofit fontScale="70000" lnSpcReduction="20000"/>
          </a:bodyPr>
          <a:lstStyle/>
          <a:p>
            <a:r>
              <a:rPr lang="en-US" dirty="0"/>
              <a:t>As for the geographical term for ‘Asia’, it frequently appears in the Greek and Latin personal inscriptions as a designator for the geographic region as well as for the administrative units.</a:t>
            </a:r>
          </a:p>
          <a:p>
            <a:r>
              <a:rPr lang="en-US" dirty="0"/>
              <a:t> Also, it can indicate the place where certain people served or had political influence. </a:t>
            </a:r>
          </a:p>
          <a:p>
            <a:r>
              <a:rPr lang="en-US" dirty="0"/>
              <a:t> Furthermore, some ancient Greek inscriptions, which originated in Rome,  contain that the same symbol (i.e., the ‘rotated’ Z) which was engraved on </a:t>
            </a:r>
            <a:r>
              <a:rPr lang="en-US" dirty="0" err="1"/>
              <a:t>Ulpia’s</a:t>
            </a:r>
            <a:r>
              <a:rPr lang="en-US" dirty="0"/>
              <a:t> ring and stands for the Greek ‘Sigma’. </a:t>
            </a:r>
          </a:p>
          <a:p>
            <a:r>
              <a:rPr lang="en-US" dirty="0"/>
              <a:t>In the three above-mentioned inscriptions from Rome, the “rotated Z” represents an archaic symbol of Σ ‘Sigma’. </a:t>
            </a:r>
          </a:p>
        </p:txBody>
      </p:sp>
    </p:spTree>
    <p:extLst>
      <p:ext uri="{BB962C8B-B14F-4D97-AF65-F5344CB8AC3E}">
        <p14:creationId xmlns:p14="http://schemas.microsoft.com/office/powerpoint/2010/main" val="2702487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9F8E3-473D-4FF2-A7A4-15F1D41C4813}"/>
              </a:ext>
            </a:extLst>
          </p:cNvPr>
          <p:cNvSpPr>
            <a:spLocks noGrp="1"/>
          </p:cNvSpPr>
          <p:nvPr>
            <p:ph type="title"/>
          </p:nvPr>
        </p:nvSpPr>
        <p:spPr/>
        <p:txBody>
          <a:bodyPr/>
          <a:lstStyle/>
          <a:p>
            <a:r>
              <a:rPr lang="en-US" dirty="0"/>
              <a:t>The empress cult and authority in Asia Minor </a:t>
            </a:r>
          </a:p>
        </p:txBody>
      </p:sp>
      <p:sp>
        <p:nvSpPr>
          <p:cNvPr id="3" name="Content Placeholder 2">
            <a:extLst>
              <a:ext uri="{FF2B5EF4-FFF2-40B4-BE49-F238E27FC236}">
                <a16:creationId xmlns:a16="http://schemas.microsoft.com/office/drawing/2014/main" id="{4AB74119-1FAA-4E73-B755-148DB211D9AD}"/>
              </a:ext>
            </a:extLst>
          </p:cNvPr>
          <p:cNvSpPr>
            <a:spLocks noGrp="1"/>
          </p:cNvSpPr>
          <p:nvPr>
            <p:ph sz="half" idx="1"/>
          </p:nvPr>
        </p:nvSpPr>
        <p:spPr/>
        <p:txBody>
          <a:bodyPr>
            <a:normAutofit lnSpcReduction="10000"/>
          </a:bodyPr>
          <a:lstStyle/>
          <a:p>
            <a:r>
              <a:rPr lang="en-US" dirty="0"/>
              <a:t>If my interpretation is correct, such a presumption corresponds closely to the then contemporary historical situation (to declare empress Ulpia as ‘a ruler of </a:t>
            </a:r>
            <a:r>
              <a:rPr lang="en-US" dirty="0" err="1"/>
              <a:t>Ἀσἰ</a:t>
            </a:r>
            <a:r>
              <a:rPr lang="en-US" dirty="0"/>
              <a:t>α’ in the Roman province of Asia) and should be considered as a political response from the Roman ruler, who desired to establish the empress cult and authority in Asia Minor. </a:t>
            </a:r>
          </a:p>
        </p:txBody>
      </p:sp>
      <p:pic>
        <p:nvPicPr>
          <p:cNvPr id="5" name="Content Placeholder 4">
            <a:extLst>
              <a:ext uri="{FF2B5EF4-FFF2-40B4-BE49-F238E27FC236}">
                <a16:creationId xmlns:a16="http://schemas.microsoft.com/office/drawing/2014/main" id="{3040EDE6-EA5E-4F05-B36C-89CBBA07D603}"/>
              </a:ext>
            </a:extLst>
          </p:cNvPr>
          <p:cNvPicPr>
            <a:picLocks noGrp="1" noChangeAspect="1"/>
          </p:cNvPicPr>
          <p:nvPr>
            <p:ph sz="half" idx="2"/>
          </p:nvPr>
        </p:nvPicPr>
        <p:blipFill>
          <a:blip r:embed="rId2"/>
          <a:stretch>
            <a:fillRect/>
          </a:stretch>
        </p:blipFill>
        <p:spPr>
          <a:xfrm>
            <a:off x="6096000" y="1920240"/>
            <a:ext cx="5388433" cy="3017520"/>
          </a:xfrm>
          <a:prstGeom prst="rect">
            <a:avLst/>
          </a:prstGeom>
        </p:spPr>
      </p:pic>
    </p:spTree>
    <p:extLst>
      <p:ext uri="{BB962C8B-B14F-4D97-AF65-F5344CB8AC3E}">
        <p14:creationId xmlns:p14="http://schemas.microsoft.com/office/powerpoint/2010/main" val="3369416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30021-7650-4070-B77A-E837C06EB5AA}"/>
              </a:ext>
            </a:extLst>
          </p:cNvPr>
          <p:cNvSpPr>
            <a:spLocks noGrp="1"/>
          </p:cNvSpPr>
          <p:nvPr>
            <p:ph type="title"/>
          </p:nvPr>
        </p:nvSpPr>
        <p:spPr/>
        <p:txBody>
          <a:bodyPr/>
          <a:lstStyle/>
          <a:p>
            <a:r>
              <a:rPr lang="en-US" dirty="0"/>
              <a:t>The empress cult and authority in Asia Minor </a:t>
            </a:r>
          </a:p>
        </p:txBody>
      </p:sp>
      <p:sp>
        <p:nvSpPr>
          <p:cNvPr id="3" name="Content Placeholder 2">
            <a:extLst>
              <a:ext uri="{FF2B5EF4-FFF2-40B4-BE49-F238E27FC236}">
                <a16:creationId xmlns:a16="http://schemas.microsoft.com/office/drawing/2014/main" id="{3E1AD6F8-82FE-4834-A79C-E35D0F2CB231}"/>
              </a:ext>
            </a:extLst>
          </p:cNvPr>
          <p:cNvSpPr>
            <a:spLocks noGrp="1"/>
          </p:cNvSpPr>
          <p:nvPr>
            <p:ph sz="half" idx="1"/>
          </p:nvPr>
        </p:nvSpPr>
        <p:spPr/>
        <p:txBody>
          <a:bodyPr>
            <a:normAutofit fontScale="92500" lnSpcReduction="10000"/>
          </a:bodyPr>
          <a:lstStyle/>
          <a:p>
            <a:r>
              <a:rPr lang="en-US" dirty="0"/>
              <a:t> Aurelian was murdered in September/October 275 at </a:t>
            </a:r>
            <a:r>
              <a:rPr lang="en-US" dirty="0" err="1"/>
              <a:t>Caenofrurium</a:t>
            </a:r>
            <a:r>
              <a:rPr lang="en-US" dirty="0"/>
              <a:t>, a </a:t>
            </a:r>
            <a:r>
              <a:rPr lang="en-US" dirty="0" err="1"/>
              <a:t>mansio</a:t>
            </a:r>
            <a:r>
              <a:rPr lang="en-US" dirty="0"/>
              <a:t> strategically located between Byzantium and </a:t>
            </a:r>
            <a:r>
              <a:rPr lang="en-US" dirty="0" err="1"/>
              <a:t>Perinthus</a:t>
            </a:r>
            <a:r>
              <a:rPr lang="en-US" dirty="0"/>
              <a:t>-Heraclea and his successor, Tacitus, was proclaimed emperor only after a brief interregnum, lasting somewhere between five and eleven weeks.</a:t>
            </a:r>
          </a:p>
        </p:txBody>
      </p:sp>
      <p:sp>
        <p:nvSpPr>
          <p:cNvPr id="4" name="Content Placeholder 3">
            <a:extLst>
              <a:ext uri="{FF2B5EF4-FFF2-40B4-BE49-F238E27FC236}">
                <a16:creationId xmlns:a16="http://schemas.microsoft.com/office/drawing/2014/main" id="{9F0A6C40-9CB0-4A75-91FF-E7BC4828B524}"/>
              </a:ext>
            </a:extLst>
          </p:cNvPr>
          <p:cNvSpPr>
            <a:spLocks noGrp="1"/>
          </p:cNvSpPr>
          <p:nvPr>
            <p:ph sz="half" idx="2"/>
          </p:nvPr>
        </p:nvSpPr>
        <p:spPr/>
        <p:txBody>
          <a:bodyPr>
            <a:normAutofit fontScale="92500" lnSpcReduction="10000"/>
          </a:bodyPr>
          <a:lstStyle/>
          <a:p>
            <a:r>
              <a:rPr lang="en-US" dirty="0"/>
              <a:t>She became Augusta late in his reign (274), and her coinage continued well after the death of her husband. </a:t>
            </a:r>
          </a:p>
          <a:p>
            <a:r>
              <a:rPr lang="en-US" dirty="0"/>
              <a:t>Some scholars supporting the notion of an interregnum between Aurelian and Tacitus have turned to speculating based only on numismatic evidence that the Roman Empire was governed, at least nominally, by Severina until Tacitus became emperor. </a:t>
            </a:r>
          </a:p>
        </p:txBody>
      </p:sp>
    </p:spTree>
    <p:extLst>
      <p:ext uri="{BB962C8B-B14F-4D97-AF65-F5344CB8AC3E}">
        <p14:creationId xmlns:p14="http://schemas.microsoft.com/office/powerpoint/2010/main" val="1555588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0382A-852F-4734-975A-779242576A8E}"/>
              </a:ext>
            </a:extLst>
          </p:cNvPr>
          <p:cNvSpPr>
            <a:spLocks noGrp="1"/>
          </p:cNvSpPr>
          <p:nvPr>
            <p:ph type="title"/>
          </p:nvPr>
        </p:nvSpPr>
        <p:spPr/>
        <p:txBody>
          <a:bodyPr/>
          <a:lstStyle/>
          <a:p>
            <a:r>
              <a:rPr lang="en-US" dirty="0"/>
              <a:t>The empress cult </a:t>
            </a:r>
          </a:p>
        </p:txBody>
      </p:sp>
      <p:sp>
        <p:nvSpPr>
          <p:cNvPr id="3" name="Content Placeholder 2">
            <a:extLst>
              <a:ext uri="{FF2B5EF4-FFF2-40B4-BE49-F238E27FC236}">
                <a16:creationId xmlns:a16="http://schemas.microsoft.com/office/drawing/2014/main" id="{FEC2B35A-DC62-42B4-B3E1-0ECD533F80FD}"/>
              </a:ext>
            </a:extLst>
          </p:cNvPr>
          <p:cNvSpPr>
            <a:spLocks noGrp="1"/>
          </p:cNvSpPr>
          <p:nvPr>
            <p:ph sz="half" idx="1"/>
          </p:nvPr>
        </p:nvSpPr>
        <p:spPr/>
        <p:txBody>
          <a:bodyPr/>
          <a:lstStyle/>
          <a:p>
            <a:r>
              <a:rPr lang="en-US" dirty="0"/>
              <a:t>According to the numismatist David L. </a:t>
            </a:r>
            <a:r>
              <a:rPr lang="en-US" dirty="0" err="1"/>
              <a:t>Vagi</a:t>
            </a:r>
            <a:r>
              <a:rPr lang="en-US" dirty="0"/>
              <a:t>, Severina ruling the empire for an extended interregnum "does not appear to be based in historical fact", though her coins may have been issued at a few mints in the weeks between Aurelian's death and Tacitus's accession.</a:t>
            </a:r>
          </a:p>
        </p:txBody>
      </p:sp>
      <p:pic>
        <p:nvPicPr>
          <p:cNvPr id="5" name="Content Placeholder 4">
            <a:extLst>
              <a:ext uri="{FF2B5EF4-FFF2-40B4-BE49-F238E27FC236}">
                <a16:creationId xmlns:a16="http://schemas.microsoft.com/office/drawing/2014/main" id="{6BFF4DBC-8478-45C0-9518-A5D949671D9C}"/>
              </a:ext>
            </a:extLst>
          </p:cNvPr>
          <p:cNvPicPr>
            <a:picLocks noGrp="1" noChangeAspect="1"/>
          </p:cNvPicPr>
          <p:nvPr>
            <p:ph sz="half" idx="2"/>
          </p:nvPr>
        </p:nvPicPr>
        <p:blipFill>
          <a:blip r:embed="rId2"/>
          <a:stretch>
            <a:fillRect/>
          </a:stretch>
        </p:blipFill>
        <p:spPr>
          <a:xfrm>
            <a:off x="7201314" y="1986376"/>
            <a:ext cx="3143250" cy="2905125"/>
          </a:xfrm>
          <a:prstGeom prst="rect">
            <a:avLst/>
          </a:prstGeom>
        </p:spPr>
      </p:pic>
    </p:spTree>
    <p:extLst>
      <p:ext uri="{BB962C8B-B14F-4D97-AF65-F5344CB8AC3E}">
        <p14:creationId xmlns:p14="http://schemas.microsoft.com/office/powerpoint/2010/main" val="951932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14D18-988E-4658-80D1-AC7F532A3870}"/>
              </a:ext>
            </a:extLst>
          </p:cNvPr>
          <p:cNvSpPr>
            <a:spLocks noGrp="1"/>
          </p:cNvSpPr>
          <p:nvPr>
            <p:ph type="title"/>
          </p:nvPr>
        </p:nvSpPr>
        <p:spPr/>
        <p:txBody>
          <a:bodyPr/>
          <a:lstStyle/>
          <a:p>
            <a:r>
              <a:rPr lang="en-US" dirty="0"/>
              <a:t>Relationship between Roman Empire and Iberian Kingdom, during the rule of Aurelian</a:t>
            </a:r>
          </a:p>
        </p:txBody>
      </p:sp>
      <p:sp>
        <p:nvSpPr>
          <p:cNvPr id="3" name="Content Placeholder 2">
            <a:extLst>
              <a:ext uri="{FF2B5EF4-FFF2-40B4-BE49-F238E27FC236}">
                <a16:creationId xmlns:a16="http://schemas.microsoft.com/office/drawing/2014/main" id="{09D56CF9-0B38-4368-BBF9-CB07345C20A7}"/>
              </a:ext>
            </a:extLst>
          </p:cNvPr>
          <p:cNvSpPr>
            <a:spLocks noGrp="1"/>
          </p:cNvSpPr>
          <p:nvPr>
            <p:ph sz="half" idx="1"/>
          </p:nvPr>
        </p:nvSpPr>
        <p:spPr/>
        <p:txBody>
          <a:bodyPr>
            <a:normAutofit fontScale="92500" lnSpcReduction="20000"/>
          </a:bodyPr>
          <a:lstStyle/>
          <a:p>
            <a:endParaRPr lang="en-US" dirty="0"/>
          </a:p>
          <a:p>
            <a:r>
              <a:rPr lang="en-US" dirty="0"/>
              <a:t>From very beginning, the Armenians seem to have been allied with Queen Zenobia Palmyrene Empire in Syria and she was also supported by the Persians. </a:t>
            </a:r>
          </a:p>
          <a:p>
            <a:endParaRPr lang="en-US" dirty="0"/>
          </a:p>
          <a:p>
            <a:r>
              <a:rPr lang="en-US" dirty="0"/>
              <a:t>After the death of Sasanian </a:t>
            </a:r>
            <a:r>
              <a:rPr lang="en-US" dirty="0" err="1"/>
              <a:t>Shahanshah</a:t>
            </a:r>
            <a:r>
              <a:rPr lang="en-US" dirty="0"/>
              <a:t> </a:t>
            </a:r>
            <a:r>
              <a:rPr lang="en-US" dirty="0" err="1"/>
              <a:t>Shapur</a:t>
            </a:r>
            <a:r>
              <a:rPr lang="en-US" dirty="0"/>
              <a:t> I the Persians seemingly accepted Rome's full triumph in the East as they had to present gifts to Aurelian (HA Vita Aur.29.2).</a:t>
            </a:r>
          </a:p>
          <a:p>
            <a:endParaRPr lang="en-US" dirty="0"/>
          </a:p>
        </p:txBody>
      </p:sp>
      <p:pic>
        <p:nvPicPr>
          <p:cNvPr id="6" name="Content Placeholder 5">
            <a:extLst>
              <a:ext uri="{FF2B5EF4-FFF2-40B4-BE49-F238E27FC236}">
                <a16:creationId xmlns:a16="http://schemas.microsoft.com/office/drawing/2014/main" id="{F4AE5895-674E-4E46-B744-2C920D2FFF71}"/>
              </a:ext>
            </a:extLst>
          </p:cNvPr>
          <p:cNvPicPr>
            <a:picLocks noGrp="1" noChangeAspect="1"/>
          </p:cNvPicPr>
          <p:nvPr>
            <p:ph sz="half" idx="2"/>
          </p:nvPr>
        </p:nvPicPr>
        <p:blipFill>
          <a:blip r:embed="rId2"/>
          <a:stretch>
            <a:fillRect/>
          </a:stretch>
        </p:blipFill>
        <p:spPr>
          <a:xfrm>
            <a:off x="6737112" y="2191441"/>
            <a:ext cx="4235422" cy="3200400"/>
          </a:xfrm>
          <a:prstGeom prst="rect">
            <a:avLst/>
          </a:prstGeom>
        </p:spPr>
      </p:pic>
    </p:spTree>
    <p:extLst>
      <p:ext uri="{BB962C8B-B14F-4D97-AF65-F5344CB8AC3E}">
        <p14:creationId xmlns:p14="http://schemas.microsoft.com/office/powerpoint/2010/main" val="1434901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4DD92-CB27-40B1-8AB3-3489FD92473A}"/>
              </a:ext>
            </a:extLst>
          </p:cNvPr>
          <p:cNvSpPr>
            <a:spLocks noGrp="1"/>
          </p:cNvSpPr>
          <p:nvPr>
            <p:ph type="title"/>
          </p:nvPr>
        </p:nvSpPr>
        <p:spPr/>
        <p:txBody>
          <a:bodyPr/>
          <a:lstStyle/>
          <a:p>
            <a:r>
              <a:rPr lang="en-US" dirty="0"/>
              <a:t>Iberia, as a state, was apparently involved in this worldwide interstate relations</a:t>
            </a:r>
          </a:p>
        </p:txBody>
      </p:sp>
      <p:sp>
        <p:nvSpPr>
          <p:cNvPr id="3" name="Content Placeholder 2">
            <a:extLst>
              <a:ext uri="{FF2B5EF4-FFF2-40B4-BE49-F238E27FC236}">
                <a16:creationId xmlns:a16="http://schemas.microsoft.com/office/drawing/2014/main" id="{DA01E5E3-6CB2-48D9-9AF9-AD966B7C6AD2}"/>
              </a:ext>
            </a:extLst>
          </p:cNvPr>
          <p:cNvSpPr>
            <a:spLocks noGrp="1"/>
          </p:cNvSpPr>
          <p:nvPr>
            <p:ph idx="1"/>
          </p:nvPr>
        </p:nvSpPr>
        <p:spPr/>
        <p:txBody>
          <a:bodyPr>
            <a:normAutofit/>
          </a:bodyPr>
          <a:lstStyle/>
          <a:p>
            <a:r>
              <a:rPr lang="en-US" dirty="0"/>
              <a:t> During the triumph Aurelian had in Rome, the following peoples were mentioned: </a:t>
            </a:r>
          </a:p>
          <a:p>
            <a:endParaRPr lang="en-US" dirty="0"/>
          </a:p>
          <a:p>
            <a:r>
              <a:rPr lang="en-US" dirty="0"/>
              <a:t>‘There were Blemmyes, </a:t>
            </a:r>
            <a:r>
              <a:rPr lang="en-US" dirty="0" err="1"/>
              <a:t>Axomitae</a:t>
            </a:r>
            <a:r>
              <a:rPr lang="en-US" dirty="0"/>
              <a:t>, Arabs from Arabia Felix, Indians, Bactrians, </a:t>
            </a:r>
            <a:r>
              <a:rPr lang="en-US" dirty="0" err="1">
                <a:solidFill>
                  <a:srgbClr val="FF0000"/>
                </a:solidFill>
              </a:rPr>
              <a:t>Hiberians</a:t>
            </a:r>
            <a:r>
              <a:rPr lang="en-US" dirty="0"/>
              <a:t>, Saracens and Persians, all bearing their gifts," — but, also, there were "Goths, Alans, Roxolani, Sarmatians, Franks, </a:t>
            </a:r>
            <a:r>
              <a:rPr lang="en-US" dirty="0" err="1"/>
              <a:t>Suebians</a:t>
            </a:r>
            <a:r>
              <a:rPr lang="en-US" dirty="0"/>
              <a:t>, Vandals and Germans“. </a:t>
            </a:r>
          </a:p>
        </p:txBody>
      </p:sp>
    </p:spTree>
    <p:extLst>
      <p:ext uri="{BB962C8B-B14F-4D97-AF65-F5344CB8AC3E}">
        <p14:creationId xmlns:p14="http://schemas.microsoft.com/office/powerpoint/2010/main" val="1851062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88DD6-2F77-468E-99FE-A85CCCD88B56}"/>
              </a:ext>
            </a:extLst>
          </p:cNvPr>
          <p:cNvSpPr>
            <a:spLocks noGrp="1"/>
          </p:cNvSpPr>
          <p:nvPr>
            <p:ph type="title"/>
          </p:nvPr>
        </p:nvSpPr>
        <p:spPr/>
        <p:txBody>
          <a:bodyPr>
            <a:normAutofit fontScale="90000"/>
          </a:bodyPr>
          <a:lstStyle/>
          <a:p>
            <a:r>
              <a:rPr lang="en-US" dirty="0"/>
              <a:t>WAS THE ROMAN EMPEROR REVERED AS A GOD</a:t>
            </a:r>
            <a:br>
              <a:rPr lang="en-US" dirty="0"/>
            </a:br>
            <a:r>
              <a:rPr lang="en-US" dirty="0"/>
              <a:t>AMONGST CAUCASIAN IBERIANS?</a:t>
            </a:r>
          </a:p>
        </p:txBody>
      </p:sp>
      <p:sp>
        <p:nvSpPr>
          <p:cNvPr id="3" name="Content Placeholder 2">
            <a:extLst>
              <a:ext uri="{FF2B5EF4-FFF2-40B4-BE49-F238E27FC236}">
                <a16:creationId xmlns:a16="http://schemas.microsoft.com/office/drawing/2014/main" id="{50FF0FCC-F156-4C19-9F16-BCBF7BCE6656}"/>
              </a:ext>
            </a:extLst>
          </p:cNvPr>
          <p:cNvSpPr>
            <a:spLocks noGrp="1"/>
          </p:cNvSpPr>
          <p:nvPr>
            <p:ph idx="1"/>
          </p:nvPr>
        </p:nvSpPr>
        <p:spPr/>
        <p:txBody>
          <a:bodyPr>
            <a:normAutofit/>
          </a:bodyPr>
          <a:lstStyle/>
          <a:p>
            <a:pPr marL="0" indent="0">
              <a:buNone/>
            </a:pPr>
            <a:r>
              <a:rPr lang="en-US" dirty="0">
                <a:latin typeface="Sylfaen" panose="010A0502050306030303" pitchFamily="18" charset="0"/>
              </a:rPr>
              <a:t>The author of </a:t>
            </a:r>
            <a:r>
              <a:rPr lang="en-US" i="1" dirty="0">
                <a:latin typeface="Sylfaen" panose="010A0502050306030303" pitchFamily="18" charset="0"/>
              </a:rPr>
              <a:t>Historia Augusta (The Life of Aurelian) </a:t>
            </a:r>
            <a:r>
              <a:rPr lang="en-US" dirty="0">
                <a:latin typeface="Sylfaen" panose="010A0502050306030303" pitchFamily="18" charset="0"/>
              </a:rPr>
              <a:t>emphasizes that the emperor was revered as a god by several countries and peoples:</a:t>
            </a:r>
          </a:p>
          <a:p>
            <a:pPr marL="0" indent="0">
              <a:buNone/>
            </a:pPr>
            <a:r>
              <a:rPr lang="en-US" dirty="0">
                <a:latin typeface="Sylfaen" panose="010A0502050306030303" pitchFamily="18" charset="0"/>
              </a:rPr>
              <a:t> ‘He [Aurelian] was revered as a god … by the Bactrians, the </a:t>
            </a:r>
            <a:r>
              <a:rPr lang="en-US" dirty="0" err="1">
                <a:latin typeface="Sylfaen" panose="010A0502050306030303" pitchFamily="18" charset="0"/>
              </a:rPr>
              <a:t>Seres</a:t>
            </a:r>
            <a:r>
              <a:rPr lang="en-US" dirty="0">
                <a:latin typeface="Sylfaen" panose="010A0502050306030303" pitchFamily="18" charset="0"/>
              </a:rPr>
              <a:t>, the </a:t>
            </a:r>
            <a:r>
              <a:rPr lang="en-US" dirty="0" err="1">
                <a:latin typeface="Sylfaen" panose="010A0502050306030303" pitchFamily="18" charset="0"/>
              </a:rPr>
              <a:t>Hiberians</a:t>
            </a:r>
            <a:r>
              <a:rPr lang="en-US" dirty="0">
                <a:latin typeface="Sylfaen" panose="010A0502050306030303" pitchFamily="18" charset="0"/>
              </a:rPr>
              <a:t>, the Albanians, the Armenians, and even by the </a:t>
            </a:r>
            <a:r>
              <a:rPr lang="en-US" dirty="0" err="1">
                <a:latin typeface="Sylfaen" panose="010A0502050306030303" pitchFamily="18" charset="0"/>
              </a:rPr>
              <a:t>peoplesof</a:t>
            </a:r>
            <a:r>
              <a:rPr lang="en-US" dirty="0">
                <a:latin typeface="Sylfaen" panose="010A0502050306030303" pitchFamily="18" charset="0"/>
              </a:rPr>
              <a:t> India’ (HA Aurelian 41. 10). </a:t>
            </a:r>
          </a:p>
          <a:p>
            <a:pPr marL="0" indent="0">
              <a:buNone/>
            </a:pPr>
            <a:r>
              <a:rPr lang="en-US" dirty="0">
                <a:latin typeface="Sylfaen" panose="010A0502050306030303" pitchFamily="18" charset="0"/>
              </a:rPr>
              <a:t>The Hibernians, Albanians and Armenians were </a:t>
            </a:r>
            <a:r>
              <a:rPr lang="en-US" dirty="0" err="1">
                <a:latin typeface="Sylfaen" panose="010A0502050306030303" pitchFamily="18" charset="0"/>
              </a:rPr>
              <a:t>neighbours</a:t>
            </a:r>
            <a:r>
              <a:rPr lang="en-US" dirty="0">
                <a:latin typeface="Sylfaen" panose="010A0502050306030303" pitchFamily="18" charset="0"/>
              </a:rPr>
              <a:t>, their territories were borderlands, part of some empire or the subject of various imperial interferences. They often faced and suffered the same or similar fate.  </a:t>
            </a:r>
          </a:p>
        </p:txBody>
      </p:sp>
    </p:spTree>
    <p:extLst>
      <p:ext uri="{BB962C8B-B14F-4D97-AF65-F5344CB8AC3E}">
        <p14:creationId xmlns:p14="http://schemas.microsoft.com/office/powerpoint/2010/main" val="185533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09038-9124-47C7-A3D8-1302D313AE16}"/>
              </a:ext>
            </a:extLst>
          </p:cNvPr>
          <p:cNvSpPr>
            <a:spLocks noGrp="1"/>
          </p:cNvSpPr>
          <p:nvPr>
            <p:ph type="title"/>
          </p:nvPr>
        </p:nvSpPr>
        <p:spPr/>
        <p:txBody>
          <a:bodyPr>
            <a:normAutofit/>
          </a:bodyPr>
          <a:lstStyle/>
          <a:p>
            <a:r>
              <a:rPr lang="en-US" sz="2800" dirty="0"/>
              <a:t>DEO ET DOMINO NATO AVRELIANO INVICTO AVG</a:t>
            </a:r>
            <a:br>
              <a:rPr lang="en-US" sz="2800" dirty="0"/>
            </a:br>
            <a:r>
              <a:rPr lang="en-US" sz="2800" dirty="0"/>
              <a:t>(‘The Aurelian, the unconquered Augustus, born as God and Lord’)</a:t>
            </a:r>
          </a:p>
        </p:txBody>
      </p:sp>
      <p:sp>
        <p:nvSpPr>
          <p:cNvPr id="3" name="Content Placeholder 2">
            <a:extLst>
              <a:ext uri="{FF2B5EF4-FFF2-40B4-BE49-F238E27FC236}">
                <a16:creationId xmlns:a16="http://schemas.microsoft.com/office/drawing/2014/main" id="{D8E8860C-1A40-45C1-AAFF-304E156671FA}"/>
              </a:ext>
            </a:extLst>
          </p:cNvPr>
          <p:cNvSpPr>
            <a:spLocks noGrp="1"/>
          </p:cNvSpPr>
          <p:nvPr>
            <p:ph idx="1"/>
          </p:nvPr>
        </p:nvSpPr>
        <p:spPr/>
        <p:txBody>
          <a:bodyPr/>
          <a:lstStyle/>
          <a:p>
            <a:r>
              <a:rPr lang="en-US" dirty="0"/>
              <a:t>After his victories in the East, the Emperor Aurelian thoroughly reformed the Roman cult of Sol, elevating the sun-god to one of the premier divinities of the Empire. </a:t>
            </a:r>
          </a:p>
        </p:txBody>
      </p:sp>
    </p:spTree>
    <p:extLst>
      <p:ext uri="{BB962C8B-B14F-4D97-AF65-F5344CB8AC3E}">
        <p14:creationId xmlns:p14="http://schemas.microsoft.com/office/powerpoint/2010/main" val="372466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2B3C6-9869-49D6-87A5-6CDCB6DE2516}"/>
              </a:ext>
            </a:extLst>
          </p:cNvPr>
          <p:cNvSpPr>
            <a:spLocks noGrp="1"/>
          </p:cNvSpPr>
          <p:nvPr>
            <p:ph type="title"/>
          </p:nvPr>
        </p:nvSpPr>
        <p:spPr/>
        <p:txBody>
          <a:bodyPr/>
          <a:lstStyle/>
          <a:p>
            <a:pPr algn="ctr"/>
            <a:r>
              <a:rPr lang="en-US" dirty="0"/>
              <a:t>Fig 1. Map, Mtskheta, </a:t>
            </a:r>
            <a:r>
              <a:rPr lang="en-US" dirty="0" err="1"/>
              <a:t>Svetitskhoveli</a:t>
            </a:r>
            <a:r>
              <a:rPr lang="en-US" dirty="0"/>
              <a:t> Cathedral (Georgia).</a:t>
            </a:r>
          </a:p>
        </p:txBody>
      </p:sp>
      <p:pic>
        <p:nvPicPr>
          <p:cNvPr id="4" name="Content Placeholder 3">
            <a:extLst>
              <a:ext uri="{FF2B5EF4-FFF2-40B4-BE49-F238E27FC236}">
                <a16:creationId xmlns:a16="http://schemas.microsoft.com/office/drawing/2014/main" id="{2EE23E01-7D51-45B7-9646-A45F5440DC49}"/>
              </a:ext>
            </a:extLst>
          </p:cNvPr>
          <p:cNvPicPr>
            <a:picLocks noGrp="1" noChangeAspect="1"/>
          </p:cNvPicPr>
          <p:nvPr>
            <p:ph idx="1"/>
          </p:nvPr>
        </p:nvPicPr>
        <p:blipFill>
          <a:blip r:embed="rId2"/>
          <a:stretch>
            <a:fillRect/>
          </a:stretch>
        </p:blipFill>
        <p:spPr>
          <a:xfrm>
            <a:off x="1338767" y="1690688"/>
            <a:ext cx="9514466" cy="4937760"/>
          </a:xfrm>
          <a:prstGeom prst="rect">
            <a:avLst/>
          </a:prstGeom>
        </p:spPr>
      </p:pic>
    </p:spTree>
    <p:extLst>
      <p:ext uri="{BB962C8B-B14F-4D97-AF65-F5344CB8AC3E}">
        <p14:creationId xmlns:p14="http://schemas.microsoft.com/office/powerpoint/2010/main" val="52857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3916C-B581-4AA8-91DF-D8E786B588C8}"/>
              </a:ext>
            </a:extLst>
          </p:cNvPr>
          <p:cNvSpPr>
            <a:spLocks noGrp="1"/>
          </p:cNvSpPr>
          <p:nvPr>
            <p:ph type="title"/>
          </p:nvPr>
        </p:nvSpPr>
        <p:spPr/>
        <p:txBody>
          <a:bodyPr>
            <a:normAutofit fontScale="90000"/>
          </a:bodyPr>
          <a:lstStyle/>
          <a:p>
            <a:r>
              <a:rPr lang="en-US" dirty="0"/>
              <a:t>Roman Imperial repoussé silver disc of Sol Invictus (3rd century), found at </a:t>
            </a:r>
            <a:r>
              <a:rPr lang="en-US" dirty="0" err="1"/>
              <a:t>Pessinus</a:t>
            </a:r>
            <a:r>
              <a:rPr lang="en-US" dirty="0"/>
              <a:t> (British Museum)</a:t>
            </a:r>
          </a:p>
        </p:txBody>
      </p:sp>
      <p:pic>
        <p:nvPicPr>
          <p:cNvPr id="4" name="Content Placeholder 3">
            <a:extLst>
              <a:ext uri="{FF2B5EF4-FFF2-40B4-BE49-F238E27FC236}">
                <a16:creationId xmlns:a16="http://schemas.microsoft.com/office/drawing/2014/main" id="{ED126F77-030B-479A-838F-8FBB8DF28F35}"/>
              </a:ext>
            </a:extLst>
          </p:cNvPr>
          <p:cNvPicPr>
            <a:picLocks noGrp="1" noChangeAspect="1"/>
          </p:cNvPicPr>
          <p:nvPr>
            <p:ph idx="1"/>
          </p:nvPr>
        </p:nvPicPr>
        <p:blipFill>
          <a:blip r:embed="rId2"/>
          <a:stretch>
            <a:fillRect/>
          </a:stretch>
        </p:blipFill>
        <p:spPr>
          <a:xfrm>
            <a:off x="4524375" y="2174494"/>
            <a:ext cx="3143250" cy="2990850"/>
          </a:xfrm>
          <a:prstGeom prst="rect">
            <a:avLst/>
          </a:prstGeom>
        </p:spPr>
      </p:pic>
    </p:spTree>
    <p:extLst>
      <p:ext uri="{BB962C8B-B14F-4D97-AF65-F5344CB8AC3E}">
        <p14:creationId xmlns:p14="http://schemas.microsoft.com/office/powerpoint/2010/main" val="25864418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7AE76-CCD4-4245-8EB0-0C4E489D225E}"/>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68F2B6C2-26E6-4DD4-9846-DD04E14B3CD3}"/>
              </a:ext>
            </a:extLst>
          </p:cNvPr>
          <p:cNvSpPr>
            <a:spLocks noGrp="1"/>
          </p:cNvSpPr>
          <p:nvPr>
            <p:ph idx="1"/>
          </p:nvPr>
        </p:nvSpPr>
        <p:spPr/>
        <p:txBody>
          <a:bodyPr>
            <a:normAutofit lnSpcReduction="10000"/>
          </a:bodyPr>
          <a:lstStyle/>
          <a:p>
            <a:r>
              <a:rPr lang="en-US" dirty="0"/>
              <a:t>Counting on these fragments and filtering out those contextual configurations, it is argued that the consequences of interstate political relationship defined as imperial and client state interconnectedness and interdependence, display a pattern which clearly responds to one aspect of Roman imperialism – </a:t>
            </a:r>
            <a:r>
              <a:rPr lang="en-US" dirty="0" err="1"/>
              <a:t>legitimising</a:t>
            </a:r>
            <a:r>
              <a:rPr lang="en-US" dirty="0"/>
              <a:t> the worship of the Roman emperor (the imperial cult) in the kingdom of Iberia during the reign of Aurelian (AD 270–275). </a:t>
            </a:r>
          </a:p>
          <a:p>
            <a:r>
              <a:rPr lang="en-US" dirty="0"/>
              <a:t>The explicit accommodation of local context within the broad historical scenario of the eastern part of the empire permits a fine-grained analysis of the creation of the cult of the emperor in a peripheral subject state.</a:t>
            </a:r>
          </a:p>
        </p:txBody>
      </p:sp>
    </p:spTree>
    <p:extLst>
      <p:ext uri="{BB962C8B-B14F-4D97-AF65-F5344CB8AC3E}">
        <p14:creationId xmlns:p14="http://schemas.microsoft.com/office/powerpoint/2010/main" val="3281182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94E3E2-AD55-4150-A296-EF1815627178}"/>
              </a:ext>
            </a:extLst>
          </p:cNvPr>
          <p:cNvSpPr>
            <a:spLocks noGrp="1"/>
          </p:cNvSpPr>
          <p:nvPr>
            <p:ph idx="1"/>
          </p:nvPr>
        </p:nvSpPr>
        <p:spPr>
          <a:xfrm>
            <a:off x="496957" y="457200"/>
            <a:ext cx="11310730" cy="6072809"/>
          </a:xfrm>
        </p:spPr>
        <p:txBody>
          <a:bodyPr>
            <a:normAutofit lnSpcReduction="10000"/>
          </a:bodyPr>
          <a:lstStyle/>
          <a:p>
            <a:r>
              <a:rPr lang="en-US" sz="2000" dirty="0"/>
              <a:t>B</a:t>
            </a:r>
            <a:r>
              <a:rPr lang="fr-FR" sz="2000" dirty="0" err="1"/>
              <a:t>ibliography</a:t>
            </a:r>
            <a:br>
              <a:rPr lang="fr-FR" sz="2000" dirty="0"/>
            </a:br>
            <a:r>
              <a:rPr lang="fr-FR" sz="1000" dirty="0" err="1"/>
              <a:t>Abbreviations</a:t>
            </a:r>
            <a:r>
              <a:rPr lang="fr-FR" sz="1000" dirty="0"/>
              <a:t> for </a:t>
            </a:r>
            <a:r>
              <a:rPr lang="fr-FR" sz="1000" dirty="0" err="1"/>
              <a:t>Frequently</a:t>
            </a:r>
            <a:r>
              <a:rPr lang="fr-FR" sz="1000" dirty="0"/>
              <a:t> </a:t>
            </a:r>
            <a:r>
              <a:rPr lang="fr-FR" sz="1000" dirty="0" err="1"/>
              <a:t>Cited</a:t>
            </a:r>
            <a:r>
              <a:rPr lang="fr-FR" sz="1000" dirty="0"/>
              <a:t> </a:t>
            </a:r>
            <a:r>
              <a:rPr lang="fr-FR" sz="1000" dirty="0" err="1"/>
              <a:t>Corpora</a:t>
            </a:r>
            <a:br>
              <a:rPr lang="fr-FR" sz="1000" dirty="0"/>
            </a:br>
            <a:r>
              <a:rPr lang="fr-FR" sz="1000" dirty="0"/>
              <a:t>AE    L’Année Épigraphique, Revue Des Publications Épigraphiques, Relatives À L'Antiquité</a:t>
            </a:r>
            <a:br>
              <a:rPr lang="fr-FR" sz="1000" dirty="0"/>
            </a:br>
            <a:r>
              <a:rPr lang="fr-FR" sz="1000" dirty="0"/>
              <a:t>      Romaine, Presses Universitaires de France</a:t>
            </a:r>
            <a:br>
              <a:rPr lang="fr-FR" sz="1000" dirty="0"/>
            </a:br>
            <a:r>
              <a:rPr lang="fr-FR" sz="1000" dirty="0"/>
              <a:t>CIL   Corpus </a:t>
            </a:r>
            <a:r>
              <a:rPr lang="fr-FR" sz="1000" dirty="0" err="1"/>
              <a:t>inscriptionum</a:t>
            </a:r>
            <a:r>
              <a:rPr lang="fr-FR" sz="1000" dirty="0"/>
              <a:t> </a:t>
            </a:r>
            <a:r>
              <a:rPr lang="fr-FR" sz="1000" dirty="0" err="1"/>
              <a:t>latinarum</a:t>
            </a:r>
            <a:br>
              <a:rPr lang="fr-FR" sz="1000" dirty="0"/>
            </a:br>
            <a:r>
              <a:rPr lang="fr-FR" sz="1000" dirty="0"/>
              <a:t>IGR   </a:t>
            </a:r>
            <a:r>
              <a:rPr lang="fr-FR" sz="1000" dirty="0" err="1"/>
              <a:t>Inscriptiones</a:t>
            </a:r>
            <a:r>
              <a:rPr lang="fr-FR" sz="1000" dirty="0"/>
              <a:t> </a:t>
            </a:r>
            <a:r>
              <a:rPr lang="fr-FR" sz="1000" dirty="0" err="1"/>
              <a:t>graecae</a:t>
            </a:r>
            <a:r>
              <a:rPr lang="fr-FR" sz="1000" dirty="0"/>
              <a:t> ad </a:t>
            </a:r>
            <a:r>
              <a:rPr lang="fr-FR" sz="1000" dirty="0" err="1"/>
              <a:t>res</a:t>
            </a:r>
            <a:r>
              <a:rPr lang="fr-FR" sz="1000" dirty="0"/>
              <a:t> </a:t>
            </a:r>
            <a:r>
              <a:rPr lang="fr-FR" sz="1000" dirty="0" err="1"/>
              <a:t>romanas</a:t>
            </a:r>
            <a:r>
              <a:rPr lang="fr-FR" sz="1000" dirty="0"/>
              <a:t> pertinentes, </a:t>
            </a:r>
            <a:r>
              <a:rPr lang="fr-FR" sz="1000" dirty="0" err="1"/>
              <a:t>ed</a:t>
            </a:r>
            <a:r>
              <a:rPr lang="fr-FR" sz="1000" dirty="0"/>
              <a:t>. René </a:t>
            </a:r>
            <a:r>
              <a:rPr lang="fr-FR" sz="1000" dirty="0" err="1"/>
              <a:t>Cagnat</a:t>
            </a:r>
            <a:r>
              <a:rPr lang="fr-FR" sz="1000" dirty="0"/>
              <a:t> et al. 3 vols. Paris 1901-1927. Vol. 3, fasc. 1-6, </a:t>
            </a:r>
            <a:r>
              <a:rPr lang="fr-FR" sz="1000" dirty="0" err="1"/>
              <a:t>with</a:t>
            </a:r>
            <a:r>
              <a:rPr lang="fr-FR" sz="1000" dirty="0"/>
              <a:t> Jules F. Toutain, Pierre Jouguet and Georges Lafaye. Paris 1902-1906</a:t>
            </a:r>
            <a:br>
              <a:rPr lang="fr-FR" sz="1000" dirty="0"/>
            </a:br>
            <a:r>
              <a:rPr lang="fr-FR" sz="1000" dirty="0"/>
              <a:t>MER-RIC Roman Imperial </a:t>
            </a:r>
            <a:r>
              <a:rPr lang="fr-FR" sz="1000" dirty="0" err="1"/>
              <a:t>Coinage</a:t>
            </a:r>
            <a:r>
              <a:rPr lang="fr-FR" sz="1000" dirty="0"/>
              <a:t> </a:t>
            </a:r>
            <a:br>
              <a:rPr lang="fr-FR" sz="1000" dirty="0"/>
            </a:br>
            <a:r>
              <a:rPr lang="fr-FR" sz="1000" dirty="0"/>
              <a:t>HA   Historia Augusta, the Life of </a:t>
            </a:r>
            <a:r>
              <a:rPr lang="fr-FR" sz="1000" dirty="0" err="1"/>
              <a:t>Aurelian</a:t>
            </a:r>
            <a:r>
              <a:rPr lang="fr-FR" sz="1000" dirty="0"/>
              <a:t>. The Latin </a:t>
            </a:r>
            <a:r>
              <a:rPr lang="fr-FR" sz="1000" dirty="0" err="1"/>
              <a:t>text</a:t>
            </a:r>
            <a:r>
              <a:rPr lang="fr-FR" sz="1000" dirty="0"/>
              <a:t> and translation by Susan H. </a:t>
            </a:r>
            <a:r>
              <a:rPr lang="fr-FR" sz="1000" dirty="0" err="1"/>
              <a:t>Ballou</a:t>
            </a:r>
            <a:r>
              <a:rPr lang="fr-FR" sz="1000" dirty="0"/>
              <a:t> and Hermann Peter. The English translation </a:t>
            </a:r>
            <a:r>
              <a:rPr lang="fr-FR" sz="1000" dirty="0" err="1"/>
              <a:t>is</a:t>
            </a:r>
            <a:r>
              <a:rPr lang="fr-FR" sz="1000" dirty="0"/>
              <a:t> by David Magie. Loeb </a:t>
            </a:r>
            <a:r>
              <a:rPr lang="fr-FR" sz="1000" dirty="0" err="1"/>
              <a:t>Classical</a:t>
            </a:r>
            <a:r>
              <a:rPr lang="fr-FR" sz="1000" dirty="0"/>
              <a:t> Library </a:t>
            </a:r>
            <a:r>
              <a:rPr lang="fr-FR" sz="1000" dirty="0" err="1"/>
              <a:t>edition</a:t>
            </a:r>
            <a:r>
              <a:rPr lang="fr-FR" sz="1000" dirty="0"/>
              <a:t>, 1932.</a:t>
            </a:r>
            <a:br>
              <a:rPr lang="fr-FR" sz="1000" dirty="0"/>
            </a:br>
            <a:r>
              <a:rPr lang="fr-FR" sz="1000" dirty="0"/>
              <a:t>RE  Pauly-</a:t>
            </a:r>
            <a:r>
              <a:rPr lang="fr-FR" sz="1000" dirty="0" err="1"/>
              <a:t>Wissowa</a:t>
            </a:r>
            <a:r>
              <a:rPr lang="fr-FR" sz="1000" dirty="0"/>
              <a:t>, Real </a:t>
            </a:r>
            <a:r>
              <a:rPr lang="fr-FR" sz="1000" dirty="0" err="1"/>
              <a:t>Encyclopädie</a:t>
            </a:r>
            <a:r>
              <a:rPr lang="fr-FR" sz="1000" dirty="0"/>
              <a:t> der </a:t>
            </a:r>
            <a:r>
              <a:rPr lang="fr-FR" sz="1000" dirty="0" err="1"/>
              <a:t>klassischen</a:t>
            </a:r>
            <a:r>
              <a:rPr lang="fr-FR" sz="1000" dirty="0"/>
              <a:t> </a:t>
            </a:r>
            <a:r>
              <a:rPr lang="fr-FR" sz="1000" dirty="0" err="1"/>
              <a:t>Altertumswissenschaft</a:t>
            </a:r>
            <a:br>
              <a:rPr lang="fr-FR" sz="1000" dirty="0"/>
            </a:br>
            <a:r>
              <a:rPr lang="fr-FR" sz="1000" dirty="0" err="1"/>
              <a:t>Accame</a:t>
            </a:r>
            <a:r>
              <a:rPr lang="fr-FR" sz="1000" dirty="0"/>
              <a:t>, S. 1946: Il </a:t>
            </a:r>
            <a:r>
              <a:rPr lang="fr-FR" sz="1000" dirty="0" err="1"/>
              <a:t>dominio</a:t>
            </a:r>
            <a:r>
              <a:rPr lang="fr-FR" sz="1000" dirty="0"/>
              <a:t> Romano in </a:t>
            </a:r>
            <a:r>
              <a:rPr lang="fr-FR" sz="1000" dirty="0" err="1"/>
              <a:t>Grecia</a:t>
            </a:r>
            <a:r>
              <a:rPr lang="fr-FR" sz="1000" dirty="0"/>
              <a:t> dalla Guerra </a:t>
            </a:r>
            <a:r>
              <a:rPr lang="fr-FR" sz="1000" dirty="0" err="1"/>
              <a:t>Acaica</a:t>
            </a:r>
            <a:r>
              <a:rPr lang="fr-FR" sz="1000" dirty="0"/>
              <a:t> ad Augusto (Rome). </a:t>
            </a:r>
            <a:br>
              <a:rPr lang="fr-FR" sz="1000" dirty="0"/>
            </a:br>
            <a:r>
              <a:rPr lang="fr-FR" sz="1000" dirty="0" err="1"/>
              <a:t>Aristotle</a:t>
            </a:r>
            <a:r>
              <a:rPr lang="fr-FR" sz="1000" dirty="0"/>
              <a:t>, 1944: </a:t>
            </a:r>
            <a:r>
              <a:rPr lang="fr-FR" sz="1000" dirty="0" err="1"/>
              <a:t>Politics</a:t>
            </a:r>
            <a:r>
              <a:rPr lang="fr-FR" sz="1000" dirty="0"/>
              <a:t>. </a:t>
            </a:r>
            <a:r>
              <a:rPr lang="fr-FR" sz="1000" dirty="0" err="1"/>
              <a:t>Aristotle</a:t>
            </a:r>
            <a:r>
              <a:rPr lang="fr-FR" sz="1000" dirty="0"/>
              <a:t> in 23 Volumes, Vol. 21, Rackham H. (</a:t>
            </a:r>
            <a:r>
              <a:rPr lang="fr-FR" sz="1000" dirty="0" err="1"/>
              <a:t>Tran</a:t>
            </a:r>
            <a:r>
              <a:rPr lang="fr-FR" sz="1000" dirty="0"/>
              <a:t>.) (London). </a:t>
            </a:r>
            <a:br>
              <a:rPr lang="fr-FR" sz="1000" dirty="0"/>
            </a:br>
            <a:r>
              <a:rPr lang="fr-FR" sz="1000" dirty="0" err="1"/>
              <a:t>Apakidze</a:t>
            </a:r>
            <a:r>
              <a:rPr lang="fr-FR" sz="1000" dirty="0"/>
              <a:t>, A., </a:t>
            </a:r>
            <a:r>
              <a:rPr lang="fr-FR" sz="1000" dirty="0" err="1"/>
              <a:t>Kipiani</a:t>
            </a:r>
            <a:r>
              <a:rPr lang="fr-FR" sz="1000" dirty="0"/>
              <a:t>, G., </a:t>
            </a:r>
            <a:r>
              <a:rPr lang="fr-FR" sz="1000" dirty="0" err="1"/>
              <a:t>Nikolaishvili</a:t>
            </a:r>
            <a:r>
              <a:rPr lang="fr-FR" sz="1000" dirty="0"/>
              <a:t>, V. 2004: ‘A Rich </a:t>
            </a:r>
            <a:r>
              <a:rPr lang="fr-FR" sz="1000" dirty="0" err="1"/>
              <a:t>Burial</a:t>
            </a:r>
            <a:r>
              <a:rPr lang="fr-FR" sz="1000" dirty="0"/>
              <a:t> </a:t>
            </a:r>
            <a:r>
              <a:rPr lang="fr-FR" sz="1000" dirty="0" err="1"/>
              <a:t>From</a:t>
            </a:r>
            <a:r>
              <a:rPr lang="fr-FR" sz="1000" dirty="0"/>
              <a:t> </a:t>
            </a:r>
            <a:r>
              <a:rPr lang="fr-FR" sz="1000" dirty="0" err="1"/>
              <a:t>Mtskheta</a:t>
            </a:r>
            <a:r>
              <a:rPr lang="fr-FR" sz="1000" dirty="0"/>
              <a:t> (</a:t>
            </a:r>
            <a:r>
              <a:rPr lang="fr-FR" sz="1000" dirty="0" err="1"/>
              <a:t>Caucasian</a:t>
            </a:r>
            <a:r>
              <a:rPr lang="fr-FR" sz="1000" dirty="0"/>
              <a:t> Iberia).’ In </a:t>
            </a:r>
            <a:r>
              <a:rPr lang="fr-FR" sz="1000" dirty="0" err="1"/>
              <a:t>Tsetskladze</a:t>
            </a:r>
            <a:r>
              <a:rPr lang="fr-FR" sz="1000" dirty="0"/>
              <a:t>, G. R. (</a:t>
            </a:r>
            <a:r>
              <a:rPr lang="fr-FR" sz="1000" dirty="0" err="1"/>
              <a:t>ed</a:t>
            </a:r>
            <a:r>
              <a:rPr lang="fr-FR" sz="1000" dirty="0"/>
              <a:t>.), Ancient West and East 3(1), (Leiden-Boston), 104-123.</a:t>
            </a:r>
            <a:br>
              <a:rPr lang="fr-FR" sz="1000" dirty="0"/>
            </a:br>
            <a:r>
              <a:rPr lang="fr-FR" sz="1000" dirty="0"/>
              <a:t>Bastien, P. 1992-1994: Le Buste Monétaire des Empereurs Romains in 3 vols, (Numismatique Romaine. Essais, Recherches et Documents, XIX) (Brussels). </a:t>
            </a:r>
            <a:br>
              <a:rPr lang="fr-FR" sz="1000" dirty="0"/>
            </a:br>
            <a:r>
              <a:rPr lang="fr-FR" sz="1000" dirty="0"/>
              <a:t>Bell, S. 2008: ‘Introduction, </a:t>
            </a:r>
            <a:r>
              <a:rPr lang="fr-FR" sz="1000" dirty="0" err="1"/>
              <a:t>Role</a:t>
            </a:r>
            <a:r>
              <a:rPr lang="fr-FR" sz="1000" dirty="0"/>
              <a:t> </a:t>
            </a:r>
            <a:r>
              <a:rPr lang="fr-FR" sz="1000" dirty="0" err="1"/>
              <a:t>Models</a:t>
            </a:r>
            <a:r>
              <a:rPr lang="fr-FR" sz="1000" dirty="0"/>
              <a:t> in the Roman World.’ In Bell S. and Hansen I. L. (</a:t>
            </a:r>
            <a:r>
              <a:rPr lang="fr-FR" sz="1000" dirty="0" err="1"/>
              <a:t>ed</a:t>
            </a:r>
            <a:r>
              <a:rPr lang="fr-FR" sz="1000" dirty="0"/>
              <a:t>.), </a:t>
            </a:r>
            <a:r>
              <a:rPr lang="fr-FR" sz="1000" dirty="0" err="1"/>
              <a:t>Role</a:t>
            </a:r>
            <a:r>
              <a:rPr lang="fr-FR" sz="1000" dirty="0"/>
              <a:t> </a:t>
            </a:r>
            <a:r>
              <a:rPr lang="fr-FR" sz="1000" dirty="0" err="1"/>
              <a:t>Models</a:t>
            </a:r>
            <a:r>
              <a:rPr lang="fr-FR" sz="1000" dirty="0"/>
              <a:t> in the Roman World, Identity and Assimilation (Michigan), 1-37.</a:t>
            </a:r>
            <a:br>
              <a:rPr lang="fr-FR" sz="1000" dirty="0"/>
            </a:br>
            <a:r>
              <a:rPr lang="fr-FR" sz="1000" dirty="0"/>
              <a:t>Bouras, C. 2016: ‘The </a:t>
            </a:r>
            <a:r>
              <a:rPr lang="fr-FR" sz="1000" dirty="0" err="1"/>
              <a:t>Geography</a:t>
            </a:r>
            <a:r>
              <a:rPr lang="fr-FR" sz="1000" dirty="0"/>
              <a:t> of Connections: A Harbour Network in the Aegean </a:t>
            </a:r>
            <a:r>
              <a:rPr lang="fr-FR" sz="1000" dirty="0" err="1"/>
              <a:t>Sea</a:t>
            </a:r>
            <a:r>
              <a:rPr lang="fr-FR" sz="1000" dirty="0"/>
              <a:t> </a:t>
            </a:r>
            <a:r>
              <a:rPr lang="fr-FR" sz="1000" dirty="0" err="1"/>
              <a:t>during</a:t>
            </a:r>
            <a:r>
              <a:rPr lang="fr-FR" sz="1000" dirty="0"/>
              <a:t> the Roman Imperial </a:t>
            </a:r>
            <a:r>
              <a:rPr lang="fr-FR" sz="1000" dirty="0" err="1"/>
              <a:t>Period</a:t>
            </a:r>
            <a:r>
              <a:rPr lang="fr-FR" sz="1000" dirty="0"/>
              <a:t>?’ In </a:t>
            </a:r>
            <a:r>
              <a:rPr lang="fr-FR" sz="1000" dirty="0" err="1"/>
              <a:t>Höghammar</a:t>
            </a:r>
            <a:r>
              <a:rPr lang="fr-FR" sz="1000" dirty="0"/>
              <a:t> K., </a:t>
            </a:r>
            <a:r>
              <a:rPr lang="fr-FR" sz="1000" dirty="0" err="1"/>
              <a:t>Alroth</a:t>
            </a:r>
            <a:r>
              <a:rPr lang="fr-FR" sz="1000" dirty="0"/>
              <a:t> B. and </a:t>
            </a:r>
            <a:r>
              <a:rPr lang="fr-FR" sz="1000" dirty="0" err="1"/>
              <a:t>Lindhagen</a:t>
            </a:r>
            <a:r>
              <a:rPr lang="fr-FR" sz="1000" dirty="0"/>
              <a:t> A. (</a:t>
            </a:r>
            <a:r>
              <a:rPr lang="fr-FR" sz="1000" dirty="0" err="1"/>
              <a:t>eds</a:t>
            </a:r>
            <a:r>
              <a:rPr lang="fr-FR" sz="1000" dirty="0"/>
              <a:t>.), Ancient Ports, the </a:t>
            </a:r>
            <a:r>
              <a:rPr lang="fr-FR" sz="1000" dirty="0" err="1"/>
              <a:t>Geography</a:t>
            </a:r>
            <a:r>
              <a:rPr lang="fr-FR" sz="1000" dirty="0"/>
              <a:t> of Connections. BOREAS. Uppsala </a:t>
            </a:r>
            <a:r>
              <a:rPr lang="fr-FR" sz="1000" dirty="0" err="1"/>
              <a:t>Studies</a:t>
            </a:r>
            <a:r>
              <a:rPr lang="fr-FR" sz="1000" dirty="0"/>
              <a:t> in Ancient </a:t>
            </a:r>
            <a:r>
              <a:rPr lang="fr-FR" sz="1000" dirty="0" err="1"/>
              <a:t>Mediterranean</a:t>
            </a:r>
            <a:r>
              <a:rPr lang="fr-FR" sz="1000" dirty="0"/>
              <a:t> and Near </a:t>
            </a:r>
            <a:r>
              <a:rPr lang="fr-FR" sz="1000" dirty="0" err="1"/>
              <a:t>Eastern</a:t>
            </a:r>
            <a:r>
              <a:rPr lang="fr-FR" sz="1000" dirty="0"/>
              <a:t> </a:t>
            </a:r>
            <a:r>
              <a:rPr lang="fr-FR" sz="1000" dirty="0" err="1"/>
              <a:t>Civilizations</a:t>
            </a:r>
            <a:r>
              <a:rPr lang="fr-FR" sz="1000" dirty="0"/>
              <a:t> 34 (Uppsala), 202-223.</a:t>
            </a:r>
            <a:br>
              <a:rPr lang="fr-FR" sz="1000" dirty="0"/>
            </a:br>
            <a:r>
              <a:rPr lang="fr-FR" sz="1000" dirty="0" err="1"/>
              <a:t>Cizek</a:t>
            </a:r>
            <a:r>
              <a:rPr lang="fr-FR" sz="1000" dirty="0"/>
              <a:t>, E. 1994: L’empereur </a:t>
            </a:r>
            <a:r>
              <a:rPr lang="fr-FR" sz="1000" dirty="0" err="1"/>
              <a:t>Aurèlien</a:t>
            </a:r>
            <a:r>
              <a:rPr lang="fr-FR" sz="1000" dirty="0"/>
              <a:t> et son temps (Paris). </a:t>
            </a:r>
            <a:br>
              <a:rPr lang="fr-FR" sz="1000" dirty="0"/>
            </a:br>
            <a:r>
              <a:rPr lang="fr-FR" sz="1000" dirty="0" err="1"/>
              <a:t>Coene</a:t>
            </a:r>
            <a:r>
              <a:rPr lang="fr-FR" sz="1000" dirty="0"/>
              <a:t>, F. 2010: The </a:t>
            </a:r>
            <a:r>
              <a:rPr lang="fr-FR" sz="1000" dirty="0" err="1"/>
              <a:t>Caucasus</a:t>
            </a:r>
            <a:r>
              <a:rPr lang="fr-FR" sz="1000" dirty="0"/>
              <a:t> - An Introduction (London and New York). </a:t>
            </a:r>
            <a:br>
              <a:rPr lang="fr-FR" sz="1000" dirty="0"/>
            </a:br>
            <a:r>
              <a:rPr lang="fr-FR" sz="1000" dirty="0" err="1"/>
              <a:t>Demandt</a:t>
            </a:r>
            <a:r>
              <a:rPr lang="fr-FR" sz="1000" dirty="0"/>
              <a:t>, A. 1998: </a:t>
            </a:r>
            <a:r>
              <a:rPr lang="fr-FR" sz="1000" dirty="0" err="1"/>
              <a:t>Geschichte</a:t>
            </a:r>
            <a:r>
              <a:rPr lang="fr-FR" sz="1000" dirty="0"/>
              <a:t> der </a:t>
            </a:r>
            <a:r>
              <a:rPr lang="fr-FR" sz="1000" dirty="0" err="1"/>
              <a:t>Spätantike</a:t>
            </a:r>
            <a:r>
              <a:rPr lang="fr-FR" sz="1000" dirty="0"/>
              <a:t> </a:t>
            </a:r>
            <a:r>
              <a:rPr lang="fr-FR" sz="1000" dirty="0" err="1"/>
              <a:t>Das</a:t>
            </a:r>
            <a:r>
              <a:rPr lang="fr-FR" sz="1000" dirty="0"/>
              <a:t> </a:t>
            </a:r>
            <a:r>
              <a:rPr lang="fr-FR" sz="1000" dirty="0" err="1"/>
              <a:t>Römische</a:t>
            </a:r>
            <a:r>
              <a:rPr lang="fr-FR" sz="1000" dirty="0"/>
              <a:t> Reich von </a:t>
            </a:r>
            <a:r>
              <a:rPr lang="fr-FR" sz="1000" dirty="0" err="1"/>
              <a:t>Diocletian</a:t>
            </a:r>
            <a:r>
              <a:rPr lang="fr-FR" sz="1000" dirty="0"/>
              <a:t> bis </a:t>
            </a:r>
            <a:r>
              <a:rPr lang="fr-FR" sz="1000" dirty="0" err="1"/>
              <a:t>Justinian</a:t>
            </a:r>
            <a:r>
              <a:rPr lang="fr-FR" sz="1000" dirty="0"/>
              <a:t> 284-565 n. Chr. (</a:t>
            </a:r>
            <a:r>
              <a:rPr lang="fr-FR" sz="1000" dirty="0" err="1"/>
              <a:t>München</a:t>
            </a:r>
            <a:r>
              <a:rPr lang="fr-FR" sz="1000" dirty="0"/>
              <a:t>). </a:t>
            </a:r>
            <a:br>
              <a:rPr lang="fr-FR" sz="1000" dirty="0"/>
            </a:br>
            <a:r>
              <a:rPr lang="fr-FR" sz="1000" dirty="0" err="1"/>
              <a:t>Drakoulis</a:t>
            </a:r>
            <a:r>
              <a:rPr lang="fr-FR" sz="1000" dirty="0"/>
              <a:t>, D. P. 2013: ‘</a:t>
            </a:r>
            <a:r>
              <a:rPr lang="fr-FR" sz="1000" dirty="0" err="1"/>
              <a:t>European</a:t>
            </a:r>
            <a:r>
              <a:rPr lang="fr-FR" sz="1000" dirty="0"/>
              <a:t> and </a:t>
            </a:r>
            <a:r>
              <a:rPr lang="fr-FR" sz="1000" dirty="0" err="1"/>
              <a:t>Asiatic</a:t>
            </a:r>
            <a:r>
              <a:rPr lang="fr-FR" sz="1000" dirty="0"/>
              <a:t> </a:t>
            </a:r>
            <a:r>
              <a:rPr lang="fr-FR" sz="1000" dirty="0" err="1"/>
              <a:t>settlements</a:t>
            </a:r>
            <a:r>
              <a:rPr lang="fr-FR" sz="1000" dirty="0"/>
              <a:t> of the </a:t>
            </a:r>
            <a:r>
              <a:rPr lang="fr-FR" sz="1000" dirty="0" err="1"/>
              <a:t>Bosporus</a:t>
            </a:r>
            <a:r>
              <a:rPr lang="fr-FR" sz="1000" dirty="0"/>
              <a:t> hinterland in the </a:t>
            </a:r>
            <a:r>
              <a:rPr lang="fr-FR" sz="1000" dirty="0" err="1"/>
              <a:t>Early</a:t>
            </a:r>
            <a:r>
              <a:rPr lang="fr-FR" sz="1000" dirty="0"/>
              <a:t> Byzantine </a:t>
            </a:r>
            <a:r>
              <a:rPr lang="fr-FR" sz="1000" dirty="0" err="1"/>
              <a:t>period</a:t>
            </a:r>
            <a:r>
              <a:rPr lang="fr-FR" sz="1000" dirty="0"/>
              <a:t> ’. In </a:t>
            </a:r>
            <a:r>
              <a:rPr lang="fr-FR" sz="1000" dirty="0" err="1"/>
              <a:t>Tsetskhladze</a:t>
            </a:r>
            <a:r>
              <a:rPr lang="fr-FR" sz="1000" dirty="0"/>
              <a:t>, G. R., </a:t>
            </a:r>
            <a:r>
              <a:rPr lang="fr-FR" sz="1000" dirty="0" err="1"/>
              <a:t>Atasoy</a:t>
            </a:r>
            <a:r>
              <a:rPr lang="fr-FR" sz="1000" dirty="0"/>
              <a:t>, S., </a:t>
            </a:r>
            <a:r>
              <a:rPr lang="fr-FR" sz="1000" dirty="0" err="1"/>
              <a:t>Avram</a:t>
            </a:r>
            <a:r>
              <a:rPr lang="fr-FR" sz="1000" dirty="0"/>
              <a:t>, Al., </a:t>
            </a:r>
            <a:r>
              <a:rPr lang="fr-FR" sz="1000" dirty="0" err="1"/>
              <a:t>Donmez</a:t>
            </a:r>
            <a:r>
              <a:rPr lang="fr-FR" sz="1000" dirty="0"/>
              <a:t> S. , </a:t>
            </a:r>
            <a:r>
              <a:rPr lang="fr-FR" sz="1000" dirty="0" err="1"/>
              <a:t>Hargrave</a:t>
            </a:r>
            <a:r>
              <a:rPr lang="fr-FR" sz="1000" dirty="0"/>
              <a:t>, J. (</a:t>
            </a:r>
            <a:r>
              <a:rPr lang="fr-FR" sz="1000" dirty="0" err="1"/>
              <a:t>eds</a:t>
            </a:r>
            <a:r>
              <a:rPr lang="fr-FR" sz="1000" dirty="0"/>
              <a:t>.), The </a:t>
            </a:r>
            <a:r>
              <a:rPr lang="fr-FR" sz="1000" dirty="0" err="1"/>
              <a:t>Bosporus</a:t>
            </a:r>
            <a:r>
              <a:rPr lang="fr-FR" sz="1000" dirty="0"/>
              <a:t>: Gateway </a:t>
            </a:r>
            <a:r>
              <a:rPr lang="fr-FR" sz="1000" dirty="0" err="1"/>
              <a:t>between</a:t>
            </a:r>
            <a:r>
              <a:rPr lang="fr-FR" sz="1000" dirty="0"/>
              <a:t> the Ancient West and East (1st Millennium BC – 5th Century AD), </a:t>
            </a:r>
            <a:r>
              <a:rPr lang="fr-FR" sz="1000" dirty="0" err="1"/>
              <a:t>Proceedings</a:t>
            </a:r>
            <a:r>
              <a:rPr lang="fr-FR" sz="1000" dirty="0"/>
              <a:t> of the </a:t>
            </a:r>
            <a:r>
              <a:rPr lang="fr-FR" sz="1000" dirty="0" err="1"/>
              <a:t>Fourth</a:t>
            </a:r>
            <a:r>
              <a:rPr lang="fr-FR" sz="1000" dirty="0"/>
              <a:t> International </a:t>
            </a:r>
            <a:r>
              <a:rPr lang="fr-FR" sz="1000" dirty="0" err="1"/>
              <a:t>Congress</a:t>
            </a:r>
            <a:r>
              <a:rPr lang="fr-FR" sz="1000" dirty="0"/>
              <a:t> on Black </a:t>
            </a:r>
            <a:r>
              <a:rPr lang="fr-FR" sz="1000" dirty="0" err="1"/>
              <a:t>Sea</a:t>
            </a:r>
            <a:r>
              <a:rPr lang="fr-FR" sz="1000" dirty="0"/>
              <a:t> </a:t>
            </a:r>
            <a:r>
              <a:rPr lang="fr-FR" sz="1000" dirty="0" err="1"/>
              <a:t>Antiquities</a:t>
            </a:r>
            <a:r>
              <a:rPr lang="fr-FR" sz="1000" dirty="0"/>
              <a:t>, Istanbul, 14th–18th </a:t>
            </a:r>
            <a:r>
              <a:rPr lang="fr-FR" sz="1000" dirty="0" err="1"/>
              <a:t>September</a:t>
            </a:r>
            <a:r>
              <a:rPr lang="fr-FR" sz="1000" dirty="0"/>
              <a:t> 2009, BAR International </a:t>
            </a:r>
            <a:r>
              <a:rPr lang="fr-FR" sz="1000" dirty="0" err="1"/>
              <a:t>Series</a:t>
            </a:r>
            <a:r>
              <a:rPr lang="fr-FR" sz="1000" dirty="0"/>
              <a:t> 2517, </a:t>
            </a:r>
            <a:r>
              <a:rPr lang="fr-FR" sz="1000" dirty="0" err="1"/>
              <a:t>Archaeopress</a:t>
            </a:r>
            <a:r>
              <a:rPr lang="fr-FR" sz="1000" dirty="0"/>
              <a:t> (Oxford), 237–247.</a:t>
            </a:r>
            <a:br>
              <a:rPr lang="fr-FR" sz="1000" dirty="0"/>
            </a:br>
            <a:r>
              <a:rPr lang="fr-FR" sz="1000" dirty="0"/>
              <a:t>Étienne, R. 1990: Ténos II. Ténos et les Cyclades du milieu du IVe siècle av. J.-C au milieu du Ille siècle </a:t>
            </a:r>
            <a:r>
              <a:rPr lang="fr-FR" sz="1000" dirty="0" err="1"/>
              <a:t>ap</a:t>
            </a:r>
            <a:r>
              <a:rPr lang="fr-FR" sz="1000" dirty="0"/>
              <a:t>. J.-C (Paris). </a:t>
            </a:r>
            <a:br>
              <a:rPr lang="fr-FR" sz="1000" dirty="0"/>
            </a:br>
            <a:r>
              <a:rPr lang="fr-FR" sz="1000" dirty="0" err="1"/>
              <a:t>Gamsakhurdia</a:t>
            </a:r>
            <a:r>
              <a:rPr lang="fr-FR" sz="1000" dirty="0"/>
              <a:t>, T. 1970: ‘</a:t>
            </a:r>
            <a:r>
              <a:rPr lang="fr-FR" sz="1000" dirty="0" err="1"/>
              <a:t>Pitiakhshis</a:t>
            </a:r>
            <a:r>
              <a:rPr lang="fr-FR" sz="1000" dirty="0"/>
              <a:t> </a:t>
            </a:r>
            <a:r>
              <a:rPr lang="fr-FR" sz="1000" dirty="0" err="1"/>
              <a:t>institutis</a:t>
            </a:r>
            <a:r>
              <a:rPr lang="fr-FR" sz="1000" dirty="0"/>
              <a:t> </a:t>
            </a:r>
            <a:r>
              <a:rPr lang="fr-FR" sz="1000" dirty="0" err="1"/>
              <a:t>sakitkhisatvis</a:t>
            </a:r>
            <a:r>
              <a:rPr lang="fr-FR" sz="1000" dirty="0"/>
              <a:t>’. </a:t>
            </a:r>
            <a:r>
              <a:rPr lang="fr-FR" sz="1000" dirty="0" err="1"/>
              <a:t>Sakartvelos</a:t>
            </a:r>
            <a:r>
              <a:rPr lang="fr-FR" sz="1000" dirty="0"/>
              <a:t> SSR </a:t>
            </a:r>
            <a:r>
              <a:rPr lang="fr-FR" sz="1000" dirty="0" err="1"/>
              <a:t>Metsnierebata</a:t>
            </a:r>
            <a:r>
              <a:rPr lang="fr-FR" sz="1000" dirty="0"/>
              <a:t> </a:t>
            </a:r>
            <a:r>
              <a:rPr lang="fr-FR" sz="1000" dirty="0" err="1"/>
              <a:t>Akademia</a:t>
            </a:r>
            <a:r>
              <a:rPr lang="fr-FR" sz="1000" dirty="0"/>
              <a:t> ,</a:t>
            </a:r>
            <a:r>
              <a:rPr lang="fr-FR" sz="1000" dirty="0" err="1"/>
              <a:t>Matsne</a:t>
            </a:r>
            <a:r>
              <a:rPr lang="fr-FR" sz="1000" dirty="0"/>
              <a:t>, № 6 (</a:t>
            </a:r>
            <a:r>
              <a:rPr lang="fr-FR" sz="1000" dirty="0" err="1"/>
              <a:t>Tbilisi</a:t>
            </a:r>
            <a:r>
              <a:rPr lang="fr-FR" sz="1000" dirty="0"/>
              <a:t>), 49-74.</a:t>
            </a:r>
            <a:br>
              <a:rPr lang="fr-FR" sz="1000" dirty="0"/>
            </a:br>
            <a:r>
              <a:rPr lang="fr-FR" sz="1000" dirty="0"/>
              <a:t> </a:t>
            </a:r>
            <a:r>
              <a:rPr lang="fr-FR" sz="1000" dirty="0" err="1"/>
              <a:t>Göbl</a:t>
            </a:r>
            <a:r>
              <a:rPr lang="fr-FR" sz="1000" dirty="0"/>
              <a:t>, R. 1993: Die </a:t>
            </a:r>
            <a:r>
              <a:rPr lang="fr-FR" sz="1000" dirty="0" err="1"/>
              <a:t>Münzprägung</a:t>
            </a:r>
            <a:r>
              <a:rPr lang="fr-FR" sz="1000" dirty="0"/>
              <a:t> des Kaisers </a:t>
            </a:r>
            <a:r>
              <a:rPr lang="fr-FR" sz="1000" dirty="0" err="1"/>
              <a:t>Aurelianus</a:t>
            </a:r>
            <a:r>
              <a:rPr lang="fr-FR" sz="1000" dirty="0"/>
              <a:t> (270-275). </a:t>
            </a:r>
            <a:r>
              <a:rPr lang="fr-FR" sz="1000" dirty="0" err="1"/>
              <a:t>Moneta</a:t>
            </a:r>
            <a:r>
              <a:rPr lang="fr-FR" sz="1000" dirty="0"/>
              <a:t> </a:t>
            </a:r>
            <a:r>
              <a:rPr lang="fr-FR" sz="1000" dirty="0" err="1"/>
              <a:t>Imperii</a:t>
            </a:r>
            <a:r>
              <a:rPr lang="fr-FR" sz="1000" dirty="0"/>
              <a:t> Romani (MIR) 47, </a:t>
            </a:r>
            <a:r>
              <a:rPr lang="fr-FR" sz="1000" dirty="0" err="1"/>
              <a:t>Österreichische</a:t>
            </a:r>
            <a:r>
              <a:rPr lang="fr-FR" sz="1000" dirty="0"/>
              <a:t> </a:t>
            </a:r>
            <a:r>
              <a:rPr lang="fr-FR" sz="1000" dirty="0" err="1"/>
              <a:t>Akademie</a:t>
            </a:r>
            <a:r>
              <a:rPr lang="fr-FR" sz="1000" dirty="0"/>
              <a:t> der </a:t>
            </a:r>
            <a:r>
              <a:rPr lang="fr-FR" sz="1000" dirty="0" err="1"/>
              <a:t>Wissenschaften</a:t>
            </a:r>
            <a:r>
              <a:rPr lang="fr-FR" sz="1000" dirty="0"/>
              <a:t> (Vienna).</a:t>
            </a:r>
            <a:br>
              <a:rPr lang="fr-FR" sz="1000" dirty="0"/>
            </a:br>
            <a:r>
              <a:rPr lang="fr-FR" sz="1000" dirty="0" err="1"/>
              <a:t>Kauchtschischwili</a:t>
            </a:r>
            <a:r>
              <a:rPr lang="fr-FR" sz="1000" dirty="0"/>
              <a:t>, T. 2003: ‘</a:t>
            </a:r>
            <a:r>
              <a:rPr lang="fr-FR" sz="1000" dirty="0" err="1"/>
              <a:t>Neuentdeckte</a:t>
            </a:r>
            <a:r>
              <a:rPr lang="fr-FR" sz="1000" dirty="0"/>
              <a:t> </a:t>
            </a:r>
            <a:r>
              <a:rPr lang="fr-FR" sz="1000" dirty="0" err="1"/>
              <a:t>Gegenstände</a:t>
            </a:r>
            <a:r>
              <a:rPr lang="fr-FR" sz="1000" dirty="0"/>
              <a:t> mit </a:t>
            </a:r>
            <a:r>
              <a:rPr lang="fr-FR" sz="1000" dirty="0" err="1"/>
              <a:t>Griechischen</a:t>
            </a:r>
            <a:r>
              <a:rPr lang="fr-FR" sz="1000" dirty="0"/>
              <a:t> </a:t>
            </a:r>
            <a:r>
              <a:rPr lang="fr-FR" sz="1000" dirty="0" err="1"/>
              <a:t>Inschriften</a:t>
            </a:r>
            <a:r>
              <a:rPr lang="fr-FR" sz="1000" dirty="0"/>
              <a:t> </a:t>
            </a:r>
            <a:r>
              <a:rPr lang="fr-FR" sz="1000" dirty="0" err="1"/>
              <a:t>aus</a:t>
            </a:r>
            <a:r>
              <a:rPr lang="fr-FR" sz="1000" dirty="0"/>
              <a:t> </a:t>
            </a:r>
            <a:r>
              <a:rPr lang="fr-FR" sz="1000" dirty="0" err="1"/>
              <a:t>Mzcheta</a:t>
            </a:r>
            <a:r>
              <a:rPr lang="fr-FR" sz="1000" dirty="0"/>
              <a:t>’ , In </a:t>
            </a:r>
            <a:r>
              <a:rPr lang="fr-FR" sz="1000" dirty="0" err="1"/>
              <a:t>Gordeziani</a:t>
            </a:r>
            <a:r>
              <a:rPr lang="fr-FR" sz="1000" dirty="0"/>
              <a:t>, R. (Editor-in-Chief) , </a:t>
            </a:r>
            <a:r>
              <a:rPr lang="fr-FR" sz="1000" dirty="0" err="1"/>
              <a:t>Phasis</a:t>
            </a:r>
            <a:r>
              <a:rPr lang="fr-FR" sz="1000" dirty="0"/>
              <a:t> 5-6, Institute of </a:t>
            </a:r>
            <a:r>
              <a:rPr lang="fr-FR" sz="1000" dirty="0" err="1"/>
              <a:t>Classical</a:t>
            </a:r>
            <a:r>
              <a:rPr lang="fr-FR" sz="1000" dirty="0"/>
              <a:t> </a:t>
            </a:r>
            <a:r>
              <a:rPr lang="fr-FR" sz="1000" dirty="0" err="1"/>
              <a:t>Philology</a:t>
            </a:r>
            <a:r>
              <a:rPr lang="fr-FR" sz="1000" dirty="0"/>
              <a:t>, Byzantine and Modern Greek </a:t>
            </a:r>
            <a:r>
              <a:rPr lang="fr-FR" sz="1000" dirty="0" err="1"/>
              <a:t>Studies</a:t>
            </a:r>
            <a:r>
              <a:rPr lang="fr-FR" sz="1000" dirty="0"/>
              <a:t>, Iv. </a:t>
            </a:r>
            <a:r>
              <a:rPr lang="fr-FR" sz="1000" dirty="0" err="1"/>
              <a:t>Javakhishvili</a:t>
            </a:r>
            <a:r>
              <a:rPr lang="fr-FR" sz="1000" dirty="0"/>
              <a:t> </a:t>
            </a:r>
            <a:r>
              <a:rPr lang="fr-FR" sz="1000" dirty="0" err="1"/>
              <a:t>Tbilisi</a:t>
            </a:r>
            <a:r>
              <a:rPr lang="fr-FR" sz="1000" dirty="0"/>
              <a:t> State </a:t>
            </a:r>
            <a:r>
              <a:rPr lang="fr-FR" sz="1000" dirty="0" err="1"/>
              <a:t>University</a:t>
            </a:r>
            <a:r>
              <a:rPr lang="fr-FR" sz="1000" dirty="0"/>
              <a:t> (</a:t>
            </a:r>
            <a:r>
              <a:rPr lang="fr-FR" sz="1000" dirty="0" err="1"/>
              <a:t>Tbilisi</a:t>
            </a:r>
            <a:r>
              <a:rPr lang="fr-FR" sz="1000" dirty="0"/>
              <a:t>) 136- 142.</a:t>
            </a:r>
            <a:br>
              <a:rPr lang="fr-FR" sz="1000" dirty="0"/>
            </a:br>
            <a:r>
              <a:rPr lang="fr-FR" sz="1000" dirty="0"/>
              <a:t>L’Année Épigraphique, Revue Des Publications Épigraphiques, Relatives À L'Antiquité Romaine 1899. 1900: In </a:t>
            </a:r>
            <a:r>
              <a:rPr lang="fr-FR" sz="1000" dirty="0" err="1"/>
              <a:t>Cagnat</a:t>
            </a:r>
            <a:r>
              <a:rPr lang="fr-FR" sz="1000" dirty="0"/>
              <a:t>, R. and Besnier. M. (</a:t>
            </a:r>
            <a:r>
              <a:rPr lang="fr-FR" sz="1000" dirty="0" err="1"/>
              <a:t>Eds</a:t>
            </a:r>
            <a:r>
              <a:rPr lang="fr-FR" sz="1000" dirty="0"/>
              <a:t>),( Paris).</a:t>
            </a:r>
            <a:br>
              <a:rPr lang="fr-FR" sz="1000" dirty="0"/>
            </a:br>
            <a:r>
              <a:rPr lang="fr-FR" sz="1000" dirty="0"/>
              <a:t>Milne, J.G.1933: Catalogue of the </a:t>
            </a:r>
            <a:r>
              <a:rPr lang="fr-FR" sz="1000" dirty="0" err="1"/>
              <a:t>Alexandrian</a:t>
            </a:r>
            <a:r>
              <a:rPr lang="fr-FR" sz="1000" dirty="0"/>
              <a:t> Coins in the </a:t>
            </a:r>
            <a:r>
              <a:rPr lang="fr-FR" sz="1000" dirty="0" err="1"/>
              <a:t>Ashmolean</a:t>
            </a:r>
            <a:r>
              <a:rPr lang="fr-FR" sz="1000" dirty="0"/>
              <a:t> Museum, (Oxford).</a:t>
            </a:r>
            <a:br>
              <a:rPr lang="fr-FR" sz="1000" dirty="0"/>
            </a:br>
            <a:r>
              <a:rPr lang="fr-FR" sz="1000" dirty="0" err="1"/>
              <a:t>Nigdelis</a:t>
            </a:r>
            <a:r>
              <a:rPr lang="fr-FR" sz="1000" dirty="0"/>
              <a:t>, P.M. 1990: </a:t>
            </a:r>
            <a:r>
              <a:rPr lang="el-GR" sz="1000" dirty="0"/>
              <a:t>Πολίτευμα και κοινωνία των πόλεων των Κυκλάδων κατά την ελληνιστική και αυτοκρατορική εποχή (</a:t>
            </a:r>
            <a:r>
              <a:rPr lang="fr-FR" sz="1000" dirty="0"/>
              <a:t>Thessaloniki).</a:t>
            </a:r>
            <a:br>
              <a:rPr lang="fr-FR" sz="1000" dirty="0"/>
            </a:br>
            <a:r>
              <a:rPr lang="fr-FR" sz="1000" dirty="0" err="1"/>
              <a:t>Peachin</a:t>
            </a:r>
            <a:r>
              <a:rPr lang="fr-FR" sz="1000" dirty="0"/>
              <a:t>, M. 1990: Roman Imperial Titulature and </a:t>
            </a:r>
            <a:r>
              <a:rPr lang="fr-FR" sz="1000" dirty="0" err="1"/>
              <a:t>Chronology</a:t>
            </a:r>
            <a:r>
              <a:rPr lang="fr-FR" sz="1000" dirty="0"/>
              <a:t>, AD 235–284 (Amsterdam). </a:t>
            </a:r>
            <a:br>
              <a:rPr lang="fr-FR" sz="1000" dirty="0"/>
            </a:br>
            <a:r>
              <a:rPr lang="fr-FR" sz="1000" dirty="0"/>
              <a:t>Potter, D.S. 1990: </a:t>
            </a:r>
            <a:r>
              <a:rPr lang="fr-FR" sz="1000" dirty="0" err="1"/>
              <a:t>Prophecy</a:t>
            </a:r>
            <a:r>
              <a:rPr lang="fr-FR" sz="1000" dirty="0"/>
              <a:t> and </a:t>
            </a:r>
            <a:r>
              <a:rPr lang="fr-FR" sz="1000" dirty="0" err="1"/>
              <a:t>History</a:t>
            </a:r>
            <a:r>
              <a:rPr lang="fr-FR" sz="1000" dirty="0"/>
              <a:t> in the Crisis of the Roman Empire: A </a:t>
            </a:r>
            <a:r>
              <a:rPr lang="fr-FR" sz="1000" dirty="0" err="1"/>
              <a:t>Historical</a:t>
            </a:r>
            <a:r>
              <a:rPr lang="fr-FR" sz="1000" dirty="0"/>
              <a:t> </a:t>
            </a:r>
            <a:r>
              <a:rPr lang="fr-FR" sz="1000" dirty="0" err="1"/>
              <a:t>Commentary</a:t>
            </a:r>
            <a:r>
              <a:rPr lang="fr-FR" sz="1000" dirty="0"/>
              <a:t> on the </a:t>
            </a:r>
            <a:r>
              <a:rPr lang="fr-FR" sz="1000" dirty="0" err="1"/>
              <a:t>Thirteenth</a:t>
            </a:r>
            <a:r>
              <a:rPr lang="fr-FR" sz="1000" dirty="0"/>
              <a:t> Book of the Sibylline Oracle (Oxford). </a:t>
            </a:r>
            <a:br>
              <a:rPr lang="fr-FR" sz="1000" dirty="0"/>
            </a:br>
            <a:r>
              <a:rPr lang="fr-FR" sz="1000" dirty="0" err="1"/>
              <a:t>Radke</a:t>
            </a:r>
            <a:r>
              <a:rPr lang="fr-FR" sz="1000" dirty="0"/>
              <a:t>, G. 1956: "</a:t>
            </a:r>
            <a:r>
              <a:rPr lang="fr-FR" sz="1000" dirty="0" err="1"/>
              <a:t>Praeses</a:t>
            </a:r>
            <a:r>
              <a:rPr lang="fr-FR" sz="1000" dirty="0"/>
              <a:t>". </a:t>
            </a:r>
            <a:r>
              <a:rPr lang="fr-FR" sz="1000" dirty="0" err="1"/>
              <a:t>Realencyclopädie</a:t>
            </a:r>
            <a:r>
              <a:rPr lang="fr-FR" sz="1000" dirty="0"/>
              <a:t> der </a:t>
            </a:r>
            <a:r>
              <a:rPr lang="fr-FR" sz="1000" dirty="0" err="1"/>
              <a:t>Classischen</a:t>
            </a:r>
            <a:r>
              <a:rPr lang="fr-FR" sz="1000" dirty="0"/>
              <a:t> </a:t>
            </a:r>
            <a:r>
              <a:rPr lang="fr-FR" sz="1000" dirty="0" err="1"/>
              <a:t>Altertumswissenschaft</a:t>
            </a:r>
            <a:r>
              <a:rPr lang="fr-FR" sz="1000" dirty="0"/>
              <a:t>. </a:t>
            </a:r>
            <a:r>
              <a:rPr lang="fr-FR" sz="1000" dirty="0" err="1"/>
              <a:t>Supplementband</a:t>
            </a:r>
            <a:r>
              <a:rPr lang="fr-FR" sz="1000" dirty="0"/>
              <a:t> VIII, </a:t>
            </a:r>
            <a:r>
              <a:rPr lang="fr-FR" sz="1000" dirty="0" err="1"/>
              <a:t>Achaios</a:t>
            </a:r>
            <a:r>
              <a:rPr lang="fr-FR" sz="1000" dirty="0"/>
              <a:t>-Valerius. col. 598–614.</a:t>
            </a:r>
            <a:br>
              <a:rPr lang="fr-FR" sz="1000" dirty="0"/>
            </a:br>
            <a:r>
              <a:rPr lang="fr-FR" sz="1000" dirty="0" err="1"/>
              <a:t>Ricciardi</a:t>
            </a:r>
            <a:r>
              <a:rPr lang="fr-FR" sz="1000" dirty="0"/>
              <a:t>, R. 2007: </a:t>
            </a:r>
            <a:r>
              <a:rPr lang="fr-FR" sz="1000" dirty="0" err="1"/>
              <a:t>Where</a:t>
            </a:r>
            <a:r>
              <a:rPr lang="fr-FR" sz="1000" dirty="0"/>
              <a:t> </a:t>
            </a:r>
            <a:r>
              <a:rPr lang="fr-FR" sz="1000" dirty="0" err="1"/>
              <a:t>Did</a:t>
            </a:r>
            <a:r>
              <a:rPr lang="fr-FR" sz="1000" dirty="0"/>
              <a:t> All the </a:t>
            </a:r>
            <a:r>
              <a:rPr lang="fr-FR" sz="1000" dirty="0" err="1"/>
              <a:t>Women</a:t>
            </a:r>
            <a:r>
              <a:rPr lang="fr-FR" sz="1000" dirty="0"/>
              <a:t> Go: The </a:t>
            </a:r>
            <a:r>
              <a:rPr lang="fr-FR" sz="1000" dirty="0" err="1"/>
              <a:t>Archaeology</a:t>
            </a:r>
            <a:r>
              <a:rPr lang="fr-FR" sz="1000" dirty="0"/>
              <a:t> of the </a:t>
            </a:r>
            <a:r>
              <a:rPr lang="fr-FR" sz="1000" dirty="0" err="1"/>
              <a:t>Soldier</a:t>
            </a:r>
            <a:r>
              <a:rPr lang="fr-FR" sz="1000" dirty="0"/>
              <a:t> Empresses. Doctoral </a:t>
            </a:r>
            <a:r>
              <a:rPr lang="fr-FR" sz="1000" dirty="0" err="1"/>
              <a:t>Thesis</a:t>
            </a:r>
            <a:r>
              <a:rPr lang="fr-FR" sz="1000" dirty="0"/>
              <a:t>, </a:t>
            </a:r>
            <a:r>
              <a:rPr lang="fr-FR" sz="1000" dirty="0" err="1"/>
              <a:t>University</a:t>
            </a:r>
            <a:r>
              <a:rPr lang="fr-FR" sz="1000" dirty="0"/>
              <a:t> of Cincinnati (Cincinnati). </a:t>
            </a:r>
            <a:br>
              <a:rPr lang="fr-FR" sz="1000" dirty="0"/>
            </a:br>
            <a:r>
              <a:rPr lang="fr-FR" sz="1000" dirty="0" err="1"/>
              <a:t>Şare</a:t>
            </a:r>
            <a:r>
              <a:rPr lang="fr-FR" sz="1000" dirty="0"/>
              <a:t>, T. 2011: </a:t>
            </a:r>
            <a:r>
              <a:rPr lang="fr-FR" sz="1000" dirty="0" err="1"/>
              <a:t>Dress</a:t>
            </a:r>
            <a:r>
              <a:rPr lang="fr-FR" sz="1000" dirty="0"/>
              <a:t> and Identity in the art of Western </a:t>
            </a:r>
            <a:r>
              <a:rPr lang="fr-FR" sz="1000" dirty="0" err="1"/>
              <a:t>Anatolia</a:t>
            </a:r>
            <a:r>
              <a:rPr lang="fr-FR" sz="1000" dirty="0"/>
              <a:t>: The </a:t>
            </a:r>
            <a:r>
              <a:rPr lang="fr-FR" sz="1000" dirty="0" err="1"/>
              <a:t>Seventh</a:t>
            </a:r>
            <a:r>
              <a:rPr lang="fr-FR" sz="1000" dirty="0"/>
              <a:t> </a:t>
            </a:r>
            <a:r>
              <a:rPr lang="fr-FR" sz="1000" dirty="0" err="1"/>
              <a:t>through</a:t>
            </a:r>
            <a:r>
              <a:rPr lang="fr-FR" sz="1000" dirty="0"/>
              <a:t> </a:t>
            </a:r>
            <a:r>
              <a:rPr lang="fr-FR" sz="1000" dirty="0" err="1"/>
              <a:t>Fourth</a:t>
            </a:r>
            <a:r>
              <a:rPr lang="fr-FR" sz="1000" dirty="0"/>
              <a:t> Centuries BCE. A dissertation </a:t>
            </a:r>
            <a:r>
              <a:rPr lang="fr-FR" sz="1000" dirty="0" err="1"/>
              <a:t>submitted</a:t>
            </a:r>
            <a:r>
              <a:rPr lang="fr-FR" sz="1000" dirty="0"/>
              <a:t> to the </a:t>
            </a:r>
            <a:r>
              <a:rPr lang="fr-FR" sz="1000" dirty="0" err="1"/>
              <a:t>Graduate</a:t>
            </a:r>
            <a:r>
              <a:rPr lang="fr-FR" sz="1000" dirty="0"/>
              <a:t> </a:t>
            </a:r>
            <a:r>
              <a:rPr lang="fr-FR" sz="1000" dirty="0" err="1"/>
              <a:t>School</a:t>
            </a:r>
            <a:r>
              <a:rPr lang="fr-FR" sz="1000" dirty="0"/>
              <a:t>-New Brunswick </a:t>
            </a:r>
            <a:r>
              <a:rPr lang="fr-FR" sz="1000" dirty="0" err="1"/>
              <a:t>Rutgers</a:t>
            </a:r>
            <a:r>
              <a:rPr lang="fr-FR" sz="1000" dirty="0"/>
              <a:t>, The State </a:t>
            </a:r>
            <a:r>
              <a:rPr lang="fr-FR" sz="1000" dirty="0" err="1"/>
              <a:t>University</a:t>
            </a:r>
            <a:r>
              <a:rPr lang="fr-FR" sz="1000" dirty="0"/>
              <a:t> of New Jersey in partial </a:t>
            </a:r>
            <a:r>
              <a:rPr lang="fr-FR" sz="1000" dirty="0" err="1"/>
              <a:t>fulfillment</a:t>
            </a:r>
            <a:r>
              <a:rPr lang="fr-FR" sz="1000" dirty="0"/>
              <a:t> of the </a:t>
            </a:r>
            <a:r>
              <a:rPr lang="fr-FR" sz="1000" dirty="0" err="1"/>
              <a:t>requirements</a:t>
            </a:r>
            <a:r>
              <a:rPr lang="fr-FR" sz="1000" dirty="0"/>
              <a:t> for the </a:t>
            </a:r>
            <a:r>
              <a:rPr lang="fr-FR" sz="1000" dirty="0" err="1"/>
              <a:t>degree</a:t>
            </a:r>
            <a:r>
              <a:rPr lang="fr-FR" sz="1000" dirty="0"/>
              <a:t> of </a:t>
            </a:r>
            <a:r>
              <a:rPr lang="fr-FR" sz="1000" dirty="0" err="1"/>
              <a:t>Doctor</a:t>
            </a:r>
            <a:r>
              <a:rPr lang="fr-FR" sz="1000" dirty="0"/>
              <a:t> of </a:t>
            </a:r>
            <a:r>
              <a:rPr lang="fr-FR" sz="1000" dirty="0" err="1"/>
              <a:t>Philosophy</a:t>
            </a:r>
            <a:r>
              <a:rPr lang="fr-FR" sz="1000" dirty="0"/>
              <a:t> (New Brunswick, NJ). </a:t>
            </a:r>
            <a:br>
              <a:rPr lang="fr-FR" sz="1000" dirty="0"/>
            </a:br>
            <a:r>
              <a:rPr lang="fr-FR" sz="1000" dirty="0" err="1"/>
              <a:t>Sayar</a:t>
            </a:r>
            <a:r>
              <a:rPr lang="fr-FR" sz="1000" dirty="0"/>
              <a:t>, M.H. 1998: </a:t>
            </a:r>
            <a:r>
              <a:rPr lang="fr-FR" sz="1000" dirty="0" err="1"/>
              <a:t>Perinthos-Herakleia</a:t>
            </a:r>
            <a:r>
              <a:rPr lang="fr-FR" sz="1000" dirty="0"/>
              <a:t> (Marmara </a:t>
            </a:r>
            <a:r>
              <a:rPr lang="fr-FR" sz="1000" dirty="0" err="1"/>
              <a:t>Ereğlisi</a:t>
            </a:r>
            <a:r>
              <a:rPr lang="fr-FR" sz="1000" dirty="0"/>
              <a:t>) </a:t>
            </a:r>
            <a:r>
              <a:rPr lang="fr-FR" sz="1000" dirty="0" err="1"/>
              <a:t>und</a:t>
            </a:r>
            <a:r>
              <a:rPr lang="fr-FR" sz="1000" dirty="0"/>
              <a:t> </a:t>
            </a:r>
            <a:r>
              <a:rPr lang="fr-FR" sz="1000" dirty="0" err="1"/>
              <a:t>Umgebung</a:t>
            </a:r>
            <a:r>
              <a:rPr lang="fr-FR" sz="1000" dirty="0"/>
              <a:t>. </a:t>
            </a:r>
            <a:r>
              <a:rPr lang="fr-FR" sz="1000" dirty="0" err="1"/>
              <a:t>Geschichte</a:t>
            </a:r>
            <a:r>
              <a:rPr lang="fr-FR" sz="1000" dirty="0"/>
              <a:t>, </a:t>
            </a:r>
            <a:r>
              <a:rPr lang="fr-FR" sz="1000" dirty="0" err="1"/>
              <a:t>Testimonien</a:t>
            </a:r>
            <a:r>
              <a:rPr lang="fr-FR" sz="1000" dirty="0"/>
              <a:t>, </a:t>
            </a:r>
            <a:r>
              <a:rPr lang="fr-FR" sz="1000" dirty="0" err="1"/>
              <a:t>griechische</a:t>
            </a:r>
            <a:r>
              <a:rPr lang="fr-FR" sz="1000" dirty="0"/>
              <a:t> </a:t>
            </a:r>
            <a:r>
              <a:rPr lang="fr-FR" sz="1000" dirty="0" err="1"/>
              <a:t>und</a:t>
            </a:r>
            <a:r>
              <a:rPr lang="fr-FR" sz="1000" dirty="0"/>
              <a:t> </a:t>
            </a:r>
            <a:r>
              <a:rPr lang="fr-FR" sz="1000" dirty="0" err="1"/>
              <a:t>lateinische</a:t>
            </a:r>
            <a:r>
              <a:rPr lang="fr-FR" sz="1000" dirty="0"/>
              <a:t> </a:t>
            </a:r>
            <a:r>
              <a:rPr lang="fr-FR" sz="1000" dirty="0" err="1"/>
              <a:t>Inschriften</a:t>
            </a:r>
            <a:r>
              <a:rPr lang="fr-FR" sz="1000" dirty="0"/>
              <a:t>, (Vienna). </a:t>
            </a:r>
            <a:br>
              <a:rPr lang="fr-FR" sz="1000" dirty="0"/>
            </a:br>
            <a:r>
              <a:rPr lang="fr-FR" sz="1000" dirty="0"/>
              <a:t>Schneider, E. 1993: </a:t>
            </a:r>
            <a:r>
              <a:rPr lang="fr-FR" sz="1000" dirty="0" err="1"/>
              <a:t>Septimia</a:t>
            </a:r>
            <a:r>
              <a:rPr lang="fr-FR" sz="1000" dirty="0"/>
              <a:t> </a:t>
            </a:r>
            <a:r>
              <a:rPr lang="fr-FR" sz="1000" dirty="0" err="1"/>
              <a:t>Zenobia</a:t>
            </a:r>
            <a:r>
              <a:rPr lang="fr-FR" sz="1000" dirty="0"/>
              <a:t> </a:t>
            </a:r>
            <a:r>
              <a:rPr lang="fr-FR" sz="1000" dirty="0" err="1"/>
              <a:t>Sebaste</a:t>
            </a:r>
            <a:r>
              <a:rPr lang="fr-FR" sz="1000" dirty="0"/>
              <a:t> (Roma).</a:t>
            </a:r>
            <a:br>
              <a:rPr lang="fr-FR" sz="1000" dirty="0"/>
            </a:br>
            <a:r>
              <a:rPr lang="fr-FR" sz="1000" dirty="0" err="1"/>
              <a:t>Suny</a:t>
            </a:r>
            <a:r>
              <a:rPr lang="fr-FR" sz="1000" dirty="0"/>
              <a:t>, R. G. 1994: The </a:t>
            </a:r>
            <a:r>
              <a:rPr lang="fr-FR" sz="1000" dirty="0" err="1"/>
              <a:t>Making</a:t>
            </a:r>
            <a:r>
              <a:rPr lang="fr-FR" sz="1000" dirty="0"/>
              <a:t> of the </a:t>
            </a:r>
            <a:r>
              <a:rPr lang="fr-FR" sz="1000" dirty="0" err="1"/>
              <a:t>Georgian</a:t>
            </a:r>
            <a:r>
              <a:rPr lang="fr-FR" sz="1000" dirty="0"/>
              <a:t> Nation (Indianapolis).</a:t>
            </a:r>
            <a:br>
              <a:rPr lang="fr-FR" sz="1000" dirty="0"/>
            </a:br>
            <a:r>
              <a:rPr lang="fr-FR" sz="1000" dirty="0" err="1"/>
              <a:t>Tracene</a:t>
            </a:r>
            <a:r>
              <a:rPr lang="fr-FR" sz="1000" dirty="0"/>
              <a:t>, H. 2011.The Visual </a:t>
            </a:r>
            <a:r>
              <a:rPr lang="fr-FR" sz="1000" dirty="0" err="1"/>
              <a:t>Representation</a:t>
            </a:r>
            <a:r>
              <a:rPr lang="fr-FR" sz="1000" dirty="0"/>
              <a:t> of Livia on the Coins of the Roman Empire. A dissertation </a:t>
            </a:r>
            <a:r>
              <a:rPr lang="fr-FR" sz="1000" dirty="0" err="1"/>
              <a:t>submitted</a:t>
            </a:r>
            <a:r>
              <a:rPr lang="fr-FR" sz="1000" dirty="0"/>
              <a:t> to the </a:t>
            </a:r>
            <a:r>
              <a:rPr lang="fr-FR" sz="1000" dirty="0" err="1"/>
              <a:t>Faculty</a:t>
            </a:r>
            <a:r>
              <a:rPr lang="fr-FR" sz="1000" dirty="0"/>
              <a:t> of </a:t>
            </a:r>
            <a:r>
              <a:rPr lang="fr-FR" sz="1000" dirty="0" err="1"/>
              <a:t>Graduate</a:t>
            </a:r>
            <a:r>
              <a:rPr lang="fr-FR" sz="1000" dirty="0"/>
              <a:t> </a:t>
            </a:r>
            <a:r>
              <a:rPr lang="fr-FR" sz="1000" dirty="0" err="1"/>
              <a:t>Studies</a:t>
            </a:r>
            <a:r>
              <a:rPr lang="fr-FR" sz="1000" dirty="0"/>
              <a:t> and </a:t>
            </a:r>
            <a:r>
              <a:rPr lang="fr-FR" sz="1000" dirty="0" err="1"/>
              <a:t>Research</a:t>
            </a:r>
            <a:r>
              <a:rPr lang="fr-FR" sz="1000" dirty="0"/>
              <a:t> in partial </a:t>
            </a:r>
            <a:r>
              <a:rPr lang="fr-FR" sz="1000" dirty="0" err="1"/>
              <a:t>fulfillment</a:t>
            </a:r>
            <a:r>
              <a:rPr lang="fr-FR" sz="1000" dirty="0"/>
              <a:t> of the </a:t>
            </a:r>
            <a:r>
              <a:rPr lang="fr-FR" sz="1000" dirty="0" err="1"/>
              <a:t>requirements</a:t>
            </a:r>
            <a:r>
              <a:rPr lang="fr-FR" sz="1000" dirty="0"/>
              <a:t> for the </a:t>
            </a:r>
            <a:r>
              <a:rPr lang="fr-FR" sz="1000" dirty="0" err="1"/>
              <a:t>degree</a:t>
            </a:r>
            <a:r>
              <a:rPr lang="fr-FR" sz="1000" dirty="0"/>
              <a:t> of </a:t>
            </a:r>
            <a:r>
              <a:rPr lang="fr-FR" sz="1000" dirty="0" err="1"/>
              <a:t>Doctor</a:t>
            </a:r>
            <a:r>
              <a:rPr lang="fr-FR" sz="1000" dirty="0"/>
              <a:t> of </a:t>
            </a:r>
            <a:r>
              <a:rPr lang="fr-FR" sz="1000" dirty="0" err="1"/>
              <a:t>Philosophy</a:t>
            </a:r>
            <a:r>
              <a:rPr lang="fr-FR" sz="1000" dirty="0"/>
              <a:t> in </a:t>
            </a:r>
            <a:r>
              <a:rPr lang="fr-FR" sz="1000" dirty="0" err="1"/>
              <a:t>Classical</a:t>
            </a:r>
            <a:r>
              <a:rPr lang="fr-FR" sz="1000" dirty="0"/>
              <a:t> </a:t>
            </a:r>
            <a:r>
              <a:rPr lang="fr-FR" sz="1000" dirty="0" err="1"/>
              <a:t>Archaeology</a:t>
            </a:r>
            <a:r>
              <a:rPr lang="fr-FR" sz="1000" dirty="0"/>
              <a:t>. </a:t>
            </a:r>
            <a:r>
              <a:rPr lang="fr-FR" sz="1000" dirty="0" err="1"/>
              <a:t>University</a:t>
            </a:r>
            <a:r>
              <a:rPr lang="fr-FR" sz="1000" dirty="0"/>
              <a:t> of Albert (Edmonton, Alberta). </a:t>
            </a:r>
            <a:br>
              <a:rPr lang="fr-FR" sz="1000" dirty="0"/>
            </a:br>
            <a:r>
              <a:rPr lang="fr-FR" sz="1000" dirty="0" err="1"/>
              <a:t>Tsereteli</a:t>
            </a:r>
            <a:r>
              <a:rPr lang="fr-FR" sz="1000" dirty="0"/>
              <a:t>, G. 1942: ‘</a:t>
            </a:r>
            <a:r>
              <a:rPr lang="fr-FR" sz="1000" dirty="0" err="1"/>
              <a:t>Armazis</a:t>
            </a:r>
            <a:r>
              <a:rPr lang="fr-FR" sz="1000" dirty="0"/>
              <a:t> </a:t>
            </a:r>
            <a:r>
              <a:rPr lang="fr-FR" sz="1000" dirty="0" err="1"/>
              <a:t>Bilingva</a:t>
            </a:r>
            <a:r>
              <a:rPr lang="fr-FR" sz="1000" dirty="0"/>
              <a:t>’. </a:t>
            </a:r>
            <a:r>
              <a:rPr lang="fr-FR" sz="1000" dirty="0" err="1"/>
              <a:t>Akad</a:t>
            </a:r>
            <a:r>
              <a:rPr lang="fr-FR" sz="1000" dirty="0"/>
              <a:t>. N. Maris </a:t>
            </a:r>
            <a:r>
              <a:rPr lang="fr-FR" sz="1000" dirty="0" err="1"/>
              <a:t>Sakhelobis</a:t>
            </a:r>
            <a:r>
              <a:rPr lang="fr-FR" sz="1000" dirty="0"/>
              <a:t> </a:t>
            </a:r>
            <a:r>
              <a:rPr lang="fr-FR" sz="1000" dirty="0" err="1"/>
              <a:t>enis</a:t>
            </a:r>
            <a:r>
              <a:rPr lang="fr-FR" sz="1000" dirty="0"/>
              <a:t>, </a:t>
            </a:r>
            <a:r>
              <a:rPr lang="fr-FR" sz="1000" dirty="0" err="1"/>
              <a:t>istoriis</a:t>
            </a:r>
            <a:r>
              <a:rPr lang="fr-FR" sz="1000" dirty="0"/>
              <a:t> da </a:t>
            </a:r>
            <a:r>
              <a:rPr lang="fr-FR" sz="1000" dirty="0" err="1"/>
              <a:t>materialuri</a:t>
            </a:r>
            <a:r>
              <a:rPr lang="fr-FR" sz="1000" dirty="0"/>
              <a:t> </a:t>
            </a:r>
            <a:r>
              <a:rPr lang="fr-FR" sz="1000" dirty="0" err="1"/>
              <a:t>kulturis</a:t>
            </a:r>
            <a:r>
              <a:rPr lang="fr-FR" sz="1000" dirty="0"/>
              <a:t> </a:t>
            </a:r>
            <a:r>
              <a:rPr lang="fr-FR" sz="1000" dirty="0" err="1"/>
              <a:t>institutis</a:t>
            </a:r>
            <a:r>
              <a:rPr lang="fr-FR" sz="1000" dirty="0"/>
              <a:t> </a:t>
            </a:r>
            <a:r>
              <a:rPr lang="fr-FR" sz="1000" dirty="0" err="1"/>
              <a:t>moambe</a:t>
            </a:r>
            <a:r>
              <a:rPr lang="fr-FR" sz="1000" dirty="0"/>
              <a:t>, XIII, 1-86 (</a:t>
            </a:r>
            <a:r>
              <a:rPr lang="fr-FR" sz="1000" dirty="0" err="1"/>
              <a:t>Tbilisi</a:t>
            </a:r>
            <a:r>
              <a:rPr lang="fr-FR" sz="1000" dirty="0"/>
              <a:t>).</a:t>
            </a:r>
            <a:br>
              <a:rPr lang="fr-FR" sz="1000" dirty="0"/>
            </a:br>
            <a:r>
              <a:rPr lang="fr-FR" sz="1000" dirty="0"/>
              <a:t>Watson, A. 2003: </a:t>
            </a:r>
            <a:r>
              <a:rPr lang="fr-FR" sz="1000" dirty="0" err="1"/>
              <a:t>Aurelian</a:t>
            </a:r>
            <a:r>
              <a:rPr lang="fr-FR" sz="1000" dirty="0"/>
              <a:t> and the </a:t>
            </a:r>
            <a:r>
              <a:rPr lang="fr-FR" sz="1000" dirty="0" err="1"/>
              <a:t>Third</a:t>
            </a:r>
            <a:r>
              <a:rPr lang="fr-FR" sz="1000" dirty="0"/>
              <a:t> Century (London and New York). </a:t>
            </a:r>
            <a:br>
              <a:rPr lang="fr-FR" sz="1000" dirty="0"/>
            </a:br>
            <a:r>
              <a:rPr lang="fr-FR" sz="1000" dirty="0" err="1"/>
              <a:t>Weinstock</a:t>
            </a:r>
            <a:r>
              <a:rPr lang="fr-FR" sz="1000" dirty="0"/>
              <a:t>, S. 1958: ‘Victoria’, RE (Pauly-</a:t>
            </a:r>
            <a:r>
              <a:rPr lang="fr-FR" sz="1000" dirty="0" err="1"/>
              <a:t>Wissowa</a:t>
            </a:r>
            <a:r>
              <a:rPr lang="fr-FR" sz="1000" dirty="0"/>
              <a:t>, Real </a:t>
            </a:r>
            <a:r>
              <a:rPr lang="fr-FR" sz="1000" dirty="0" err="1"/>
              <a:t>Encyclopädie</a:t>
            </a:r>
            <a:r>
              <a:rPr lang="fr-FR" sz="1000" dirty="0"/>
              <a:t> der </a:t>
            </a:r>
            <a:r>
              <a:rPr lang="fr-FR" sz="1000" dirty="0" err="1"/>
              <a:t>klassischen</a:t>
            </a:r>
            <a:r>
              <a:rPr lang="fr-FR" sz="1000" dirty="0"/>
              <a:t> </a:t>
            </a:r>
            <a:r>
              <a:rPr lang="fr-FR" sz="1000" dirty="0" err="1"/>
              <a:t>Altertumswissenschaft</a:t>
            </a:r>
            <a:r>
              <a:rPr lang="fr-FR" sz="1000" dirty="0"/>
              <a:t>) 8.A2, 2501–42.</a:t>
            </a:r>
            <a:br>
              <a:rPr lang="fr-FR" sz="1000" dirty="0"/>
            </a:br>
            <a:r>
              <a:rPr lang="fr-FR" sz="1000" dirty="0" err="1"/>
              <a:t>Sundermann</a:t>
            </a:r>
            <a:r>
              <a:rPr lang="fr-FR" sz="1000" dirty="0"/>
              <a:t>, W. 1990: </a:t>
            </a:r>
            <a:r>
              <a:rPr lang="fr-FR" sz="1000" dirty="0" err="1"/>
              <a:t>Bidaxš</a:t>
            </a:r>
            <a:r>
              <a:rPr lang="fr-FR" sz="1000" dirty="0"/>
              <a:t>. </a:t>
            </a:r>
            <a:r>
              <a:rPr lang="fr-FR" sz="1000" dirty="0" err="1"/>
              <a:t>Encyclopaedia</a:t>
            </a:r>
            <a:r>
              <a:rPr lang="fr-FR" sz="1000" dirty="0"/>
              <a:t> </a:t>
            </a:r>
            <a:r>
              <a:rPr lang="fr-FR" sz="1000" dirty="0" err="1"/>
              <a:t>Irānica</a:t>
            </a:r>
            <a:r>
              <a:rPr lang="fr-FR" sz="1000" dirty="0"/>
              <a:t> IV, 242-4.</a:t>
            </a:r>
            <a:br>
              <a:rPr lang="fr-FR" sz="1000" dirty="0"/>
            </a:br>
            <a:endParaRPr lang="en-US" sz="1000" dirty="0"/>
          </a:p>
        </p:txBody>
      </p:sp>
    </p:spTree>
    <p:extLst>
      <p:ext uri="{BB962C8B-B14F-4D97-AF65-F5344CB8AC3E}">
        <p14:creationId xmlns:p14="http://schemas.microsoft.com/office/powerpoint/2010/main" val="4123744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51041-1A5D-4C80-B1E1-659F4CE053FA}"/>
              </a:ext>
            </a:extLst>
          </p:cNvPr>
          <p:cNvSpPr>
            <a:spLocks noGrp="1"/>
          </p:cNvSpPr>
          <p:nvPr>
            <p:ph type="title"/>
          </p:nvPr>
        </p:nvSpPr>
        <p:spPr/>
        <p:txBody>
          <a:bodyPr/>
          <a:lstStyle/>
          <a:p>
            <a:r>
              <a:rPr lang="en-US" dirty="0"/>
              <a:t>Tomb No. 14 </a:t>
            </a:r>
          </a:p>
        </p:txBody>
      </p:sp>
      <p:sp>
        <p:nvSpPr>
          <p:cNvPr id="3" name="Content Placeholder 2">
            <a:extLst>
              <a:ext uri="{FF2B5EF4-FFF2-40B4-BE49-F238E27FC236}">
                <a16:creationId xmlns:a16="http://schemas.microsoft.com/office/drawing/2014/main" id="{675B7E78-C854-46DB-AFA4-550DF6E3B456}"/>
              </a:ext>
            </a:extLst>
          </p:cNvPr>
          <p:cNvSpPr>
            <a:spLocks noGrp="1"/>
          </p:cNvSpPr>
          <p:nvPr>
            <p:ph idx="1"/>
          </p:nvPr>
        </p:nvSpPr>
        <p:spPr/>
        <p:txBody>
          <a:bodyPr/>
          <a:lstStyle/>
          <a:p>
            <a:r>
              <a:rPr lang="en-US" dirty="0"/>
              <a:t>Mtskheta was the capital from the early 3rd century BC, when the Iberian kingdom was created, until the 5th century AD. </a:t>
            </a:r>
          </a:p>
          <a:p>
            <a:r>
              <a:rPr lang="en-US" dirty="0"/>
              <a:t>Tomb No. 14 was uncovered in August 2001 in the north-eastern wall of </a:t>
            </a:r>
            <a:r>
              <a:rPr lang="en-US" dirty="0" err="1"/>
              <a:t>Svetitskhoveli</a:t>
            </a:r>
            <a:r>
              <a:rPr lang="en-US" dirty="0"/>
              <a:t> cathedral, 330 cm from the socle and 670 cm from the northern corner, at a depth of 170 cm below the modern surface.</a:t>
            </a:r>
          </a:p>
          <a:p>
            <a:r>
              <a:rPr lang="en-US" dirty="0"/>
              <a:t>The tomb No. 14,  Mtskheta, Georgia dated to the Roman period, the 3rd century AD.</a:t>
            </a:r>
          </a:p>
        </p:txBody>
      </p:sp>
    </p:spTree>
    <p:extLst>
      <p:ext uri="{BB962C8B-B14F-4D97-AF65-F5344CB8AC3E}">
        <p14:creationId xmlns:p14="http://schemas.microsoft.com/office/powerpoint/2010/main" val="3546848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3A26A-D2D9-4115-B1CD-E8EE32FBC658}"/>
              </a:ext>
            </a:extLst>
          </p:cNvPr>
          <p:cNvSpPr>
            <a:spLocks noGrp="1"/>
          </p:cNvSpPr>
          <p:nvPr>
            <p:ph type="title"/>
          </p:nvPr>
        </p:nvSpPr>
        <p:spPr/>
        <p:txBody>
          <a:bodyPr/>
          <a:lstStyle/>
          <a:p>
            <a:r>
              <a:rPr lang="en-US" dirty="0"/>
              <a:t>Tomb No. 14 </a:t>
            </a:r>
          </a:p>
        </p:txBody>
      </p:sp>
      <p:sp>
        <p:nvSpPr>
          <p:cNvPr id="3" name="Content Placeholder 2">
            <a:extLst>
              <a:ext uri="{FF2B5EF4-FFF2-40B4-BE49-F238E27FC236}">
                <a16:creationId xmlns:a16="http://schemas.microsoft.com/office/drawing/2014/main" id="{9FA79AF5-3276-412C-928C-80F56C0DB55D}"/>
              </a:ext>
            </a:extLst>
          </p:cNvPr>
          <p:cNvSpPr>
            <a:spLocks noGrp="1"/>
          </p:cNvSpPr>
          <p:nvPr>
            <p:ph idx="1"/>
          </p:nvPr>
        </p:nvSpPr>
        <p:spPr/>
        <p:txBody>
          <a:bodyPr/>
          <a:lstStyle/>
          <a:p>
            <a:r>
              <a:rPr lang="en-US" dirty="0"/>
              <a:t>In the tomb, there were some 24 pieces of gold, silver, bronze, iron, glass, etc.</a:t>
            </a:r>
          </a:p>
          <a:p>
            <a:r>
              <a:rPr lang="en-US" dirty="0"/>
              <a:t> A golden ring,   golden coin pendants with a bust of Faustina II (ca.130 – 176, a Roman empress, wife of the emperor Marcus Aurelius) and Lucilla ( ca.149-181, a Roman empress, married to Lucius </a:t>
            </a:r>
            <a:r>
              <a:rPr lang="en-US" dirty="0" err="1"/>
              <a:t>Verus</a:t>
            </a:r>
            <a:r>
              <a:rPr lang="en-US" dirty="0"/>
              <a:t>), among others, are notable in that collection.</a:t>
            </a:r>
          </a:p>
        </p:txBody>
      </p:sp>
    </p:spTree>
    <p:extLst>
      <p:ext uri="{BB962C8B-B14F-4D97-AF65-F5344CB8AC3E}">
        <p14:creationId xmlns:p14="http://schemas.microsoft.com/office/powerpoint/2010/main" val="3617181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CF62C-B7F1-459F-8F44-8A6FEF071509}"/>
              </a:ext>
            </a:extLst>
          </p:cNvPr>
          <p:cNvSpPr>
            <a:spLocks noGrp="1"/>
          </p:cNvSpPr>
          <p:nvPr>
            <p:ph type="title"/>
          </p:nvPr>
        </p:nvSpPr>
        <p:spPr>
          <a:xfrm>
            <a:off x="925749" y="335943"/>
            <a:ext cx="10515600" cy="1325563"/>
          </a:xfrm>
        </p:spPr>
        <p:txBody>
          <a:bodyPr>
            <a:normAutofit/>
          </a:bodyPr>
          <a:lstStyle/>
          <a:p>
            <a:pPr algn="ctr"/>
            <a:r>
              <a:rPr lang="en-US" sz="2800" dirty="0"/>
              <a:t>A tanged gold coin pendants with a bust of Faustina II and Lucilla (Apakidze et al. 2004) at the Georgian National Museum, Simon Janashia Museum of Georgia (photo by the Author) </a:t>
            </a:r>
          </a:p>
        </p:txBody>
      </p:sp>
      <p:pic>
        <p:nvPicPr>
          <p:cNvPr id="4" name="Content Placeholder 3">
            <a:extLst>
              <a:ext uri="{FF2B5EF4-FFF2-40B4-BE49-F238E27FC236}">
                <a16:creationId xmlns:a16="http://schemas.microsoft.com/office/drawing/2014/main" id="{CB551D16-FC7E-4643-A7ED-7C374C196441}"/>
              </a:ext>
            </a:extLst>
          </p:cNvPr>
          <p:cNvPicPr>
            <a:picLocks noGrp="1" noChangeAspect="1"/>
          </p:cNvPicPr>
          <p:nvPr>
            <p:ph idx="1"/>
          </p:nvPr>
        </p:nvPicPr>
        <p:blipFill>
          <a:blip r:embed="rId2"/>
          <a:stretch>
            <a:fillRect/>
          </a:stretch>
        </p:blipFill>
        <p:spPr>
          <a:xfrm>
            <a:off x="143653" y="2198222"/>
            <a:ext cx="3263503" cy="4351338"/>
          </a:xfrm>
          <a:prstGeom prst="rect">
            <a:avLst/>
          </a:prstGeom>
        </p:spPr>
      </p:pic>
      <p:pic>
        <p:nvPicPr>
          <p:cNvPr id="5" name="Picture 4">
            <a:extLst>
              <a:ext uri="{FF2B5EF4-FFF2-40B4-BE49-F238E27FC236}">
                <a16:creationId xmlns:a16="http://schemas.microsoft.com/office/drawing/2014/main" id="{FDCB9532-36D5-468D-B70E-194343744E2D}"/>
              </a:ext>
            </a:extLst>
          </p:cNvPr>
          <p:cNvPicPr>
            <a:picLocks noChangeAspect="1"/>
          </p:cNvPicPr>
          <p:nvPr/>
        </p:nvPicPr>
        <p:blipFill>
          <a:blip r:embed="rId3"/>
          <a:stretch>
            <a:fillRect/>
          </a:stretch>
        </p:blipFill>
        <p:spPr>
          <a:xfrm>
            <a:off x="3481001" y="2198222"/>
            <a:ext cx="5944115" cy="3962743"/>
          </a:xfrm>
          <a:prstGeom prst="rect">
            <a:avLst/>
          </a:prstGeom>
        </p:spPr>
      </p:pic>
      <p:pic>
        <p:nvPicPr>
          <p:cNvPr id="6" name="Picture 5">
            <a:extLst>
              <a:ext uri="{FF2B5EF4-FFF2-40B4-BE49-F238E27FC236}">
                <a16:creationId xmlns:a16="http://schemas.microsoft.com/office/drawing/2014/main" id="{66A7D0BB-4235-43D0-9681-F50B51931B62}"/>
              </a:ext>
            </a:extLst>
          </p:cNvPr>
          <p:cNvPicPr>
            <a:picLocks noChangeAspect="1"/>
          </p:cNvPicPr>
          <p:nvPr/>
        </p:nvPicPr>
        <p:blipFill>
          <a:blip r:embed="rId4"/>
          <a:stretch>
            <a:fillRect/>
          </a:stretch>
        </p:blipFill>
        <p:spPr>
          <a:xfrm>
            <a:off x="9349874" y="2055015"/>
            <a:ext cx="3195996" cy="2780418"/>
          </a:xfrm>
          <a:prstGeom prst="rect">
            <a:avLst/>
          </a:prstGeom>
        </p:spPr>
      </p:pic>
    </p:spTree>
    <p:extLst>
      <p:ext uri="{BB962C8B-B14F-4D97-AF65-F5344CB8AC3E}">
        <p14:creationId xmlns:p14="http://schemas.microsoft.com/office/powerpoint/2010/main" val="3195404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7BE7A6-54B3-45F1-8515-66E3776595FE}"/>
              </a:ext>
            </a:extLst>
          </p:cNvPr>
          <p:cNvSpPr>
            <a:spLocks noGrp="1"/>
          </p:cNvSpPr>
          <p:nvPr>
            <p:ph type="title"/>
          </p:nvPr>
        </p:nvSpPr>
        <p:spPr/>
        <p:txBody>
          <a:bodyPr>
            <a:normAutofit/>
          </a:bodyPr>
          <a:lstStyle/>
          <a:p>
            <a:pPr algn="ctr"/>
            <a:r>
              <a:rPr lang="en-US" sz="2400" dirty="0"/>
              <a:t>A gold signet-ring with a reddish carnelian gem-intaglio (A gold signet-ring with a reddish carnelian gem-intaglio, </a:t>
            </a:r>
            <a:r>
              <a:rPr lang="el-GR" sz="2400" dirty="0"/>
              <a:t>ΒΑ</a:t>
            </a:r>
            <a:r>
              <a:rPr lang="en-US" sz="2400" dirty="0"/>
              <a:t>CI</a:t>
            </a:r>
            <a:r>
              <a:rPr lang="el-GR" sz="2400" dirty="0"/>
              <a:t>Λ</a:t>
            </a:r>
            <a:r>
              <a:rPr lang="en-US" sz="2400" dirty="0"/>
              <a:t>ICC</a:t>
            </a:r>
            <a:r>
              <a:rPr lang="el-GR" sz="2400" dirty="0"/>
              <a:t>Α ΟΥΛΠ</a:t>
            </a:r>
            <a:r>
              <a:rPr lang="en-US" sz="2400" dirty="0"/>
              <a:t>IA</a:t>
            </a:r>
            <a:r>
              <a:rPr lang="el-GR" sz="2400" dirty="0"/>
              <a:t>Ν ΑΣ</a:t>
            </a:r>
            <a:r>
              <a:rPr lang="en-US" sz="2400" dirty="0"/>
              <a:t>IA/ </a:t>
            </a:r>
            <a:r>
              <a:rPr lang="en-US" sz="2400" dirty="0" err="1"/>
              <a:t>Basilissa</a:t>
            </a:r>
            <a:r>
              <a:rPr lang="en-US" sz="2400" dirty="0"/>
              <a:t> Ulpia (Apakidze et al. 2004) ‘Georgian National Museum photograph’.</a:t>
            </a:r>
          </a:p>
        </p:txBody>
      </p:sp>
      <p:sp>
        <p:nvSpPr>
          <p:cNvPr id="5" name="Content Placeholder 4">
            <a:extLst>
              <a:ext uri="{FF2B5EF4-FFF2-40B4-BE49-F238E27FC236}">
                <a16:creationId xmlns:a16="http://schemas.microsoft.com/office/drawing/2014/main" id="{7E0002D0-D14D-47EC-98C7-63CE81BCFE9F}"/>
              </a:ext>
            </a:extLst>
          </p:cNvPr>
          <p:cNvSpPr>
            <a:spLocks noGrp="1"/>
          </p:cNvSpPr>
          <p:nvPr>
            <p:ph sz="half" idx="1"/>
          </p:nvPr>
        </p:nvSpPr>
        <p:spPr/>
        <p:txBody>
          <a:bodyPr/>
          <a:lstStyle/>
          <a:p>
            <a:r>
              <a:rPr lang="en-US" dirty="0"/>
              <a:t>A gold signet-ring with a reddish carnelian gem-intaglio  was found near the left hand of the deceased person.</a:t>
            </a:r>
          </a:p>
          <a:p>
            <a:r>
              <a:rPr lang="en-US" dirty="0"/>
              <a:t> The engraved bust of a woman on the oval bezel of the ring is a representative example of the Late Roman portrait, a work reminiscent of Hellenistic models.</a:t>
            </a:r>
          </a:p>
        </p:txBody>
      </p:sp>
      <p:pic>
        <p:nvPicPr>
          <p:cNvPr id="7" name="Content Placeholder 6">
            <a:extLst>
              <a:ext uri="{FF2B5EF4-FFF2-40B4-BE49-F238E27FC236}">
                <a16:creationId xmlns:a16="http://schemas.microsoft.com/office/drawing/2014/main" id="{00B20574-C296-45F6-8384-B78750A4398C}"/>
              </a:ext>
            </a:extLst>
          </p:cNvPr>
          <p:cNvPicPr>
            <a:picLocks noGrp="1" noChangeAspect="1"/>
          </p:cNvPicPr>
          <p:nvPr>
            <p:ph sz="half" idx="2"/>
          </p:nvPr>
        </p:nvPicPr>
        <p:blipFill>
          <a:blip r:embed="rId2"/>
          <a:stretch>
            <a:fillRect/>
          </a:stretch>
        </p:blipFill>
        <p:spPr>
          <a:xfrm>
            <a:off x="5824289" y="1690688"/>
            <a:ext cx="6367711" cy="4389120"/>
          </a:xfrm>
          <a:prstGeom prst="rect">
            <a:avLst/>
          </a:prstGeom>
        </p:spPr>
      </p:pic>
    </p:spTree>
    <p:extLst>
      <p:ext uri="{BB962C8B-B14F-4D97-AF65-F5344CB8AC3E}">
        <p14:creationId xmlns:p14="http://schemas.microsoft.com/office/powerpoint/2010/main" val="255348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E0997-BC9A-4BF2-AC61-13327883D722}"/>
              </a:ext>
            </a:extLst>
          </p:cNvPr>
          <p:cNvSpPr>
            <a:spLocks noGrp="1"/>
          </p:cNvSpPr>
          <p:nvPr>
            <p:ph type="title"/>
          </p:nvPr>
        </p:nvSpPr>
        <p:spPr/>
        <p:txBody>
          <a:bodyPr/>
          <a:lstStyle/>
          <a:p>
            <a:r>
              <a:rPr lang="en-US" dirty="0"/>
              <a:t>A gold signet-ring with a reddish carnelian gem-intaglio </a:t>
            </a:r>
          </a:p>
        </p:txBody>
      </p:sp>
      <p:sp>
        <p:nvSpPr>
          <p:cNvPr id="3" name="Content Placeholder 2">
            <a:extLst>
              <a:ext uri="{FF2B5EF4-FFF2-40B4-BE49-F238E27FC236}">
                <a16:creationId xmlns:a16="http://schemas.microsoft.com/office/drawing/2014/main" id="{F23020D3-AE60-4D18-B330-E0D0AB80B762}"/>
              </a:ext>
            </a:extLst>
          </p:cNvPr>
          <p:cNvSpPr>
            <a:spLocks noGrp="1"/>
          </p:cNvSpPr>
          <p:nvPr>
            <p:ph sz="half" idx="1"/>
          </p:nvPr>
        </p:nvSpPr>
        <p:spPr/>
        <p:txBody>
          <a:bodyPr>
            <a:normAutofit fontScale="85000" lnSpcReduction="20000"/>
          </a:bodyPr>
          <a:lstStyle/>
          <a:p>
            <a:r>
              <a:rPr lang="en-US" dirty="0"/>
              <a:t>She wears an unusual type of headdress , which resembles a Phrygian hat with a veil covering the back of body.</a:t>
            </a:r>
          </a:p>
          <a:p>
            <a:r>
              <a:rPr lang="en-US" dirty="0"/>
              <a:t>The lady from signet-ring is depicted with a polos-veil, it contains a long veil which falls down over the back.</a:t>
            </a:r>
          </a:p>
          <a:p>
            <a:r>
              <a:rPr lang="en-US" dirty="0"/>
              <a:t>The polos was  popular among the Eastern Greeks who populated the western coast of Anatolia until the Roman times. </a:t>
            </a:r>
          </a:p>
          <a:p>
            <a:r>
              <a:rPr lang="en-US" dirty="0"/>
              <a:t>The religious role of this garment was significant. It invoked religious sanctity and piety and was often worn by gods and goddesses.</a:t>
            </a:r>
          </a:p>
        </p:txBody>
      </p:sp>
      <p:pic>
        <p:nvPicPr>
          <p:cNvPr id="5" name="Content Placeholder 4">
            <a:extLst>
              <a:ext uri="{FF2B5EF4-FFF2-40B4-BE49-F238E27FC236}">
                <a16:creationId xmlns:a16="http://schemas.microsoft.com/office/drawing/2014/main" id="{E83C7894-2A33-41A1-B486-F1CBC369729C}"/>
              </a:ext>
            </a:extLst>
          </p:cNvPr>
          <p:cNvPicPr>
            <a:picLocks noGrp="1" noChangeAspect="1"/>
          </p:cNvPicPr>
          <p:nvPr>
            <p:ph sz="half" idx="2"/>
          </p:nvPr>
        </p:nvPicPr>
        <p:blipFill>
          <a:blip r:embed="rId2"/>
          <a:stretch>
            <a:fillRect/>
          </a:stretch>
        </p:blipFill>
        <p:spPr>
          <a:xfrm>
            <a:off x="6019800" y="1466317"/>
            <a:ext cx="6079939" cy="4189048"/>
          </a:xfrm>
          <a:prstGeom prst="rect">
            <a:avLst/>
          </a:prstGeom>
        </p:spPr>
      </p:pic>
    </p:spTree>
    <p:extLst>
      <p:ext uri="{BB962C8B-B14F-4D97-AF65-F5344CB8AC3E}">
        <p14:creationId xmlns:p14="http://schemas.microsoft.com/office/powerpoint/2010/main" val="2236026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7F728-C00A-4482-BAD9-EC5B6843D05C}"/>
              </a:ext>
            </a:extLst>
          </p:cNvPr>
          <p:cNvSpPr>
            <a:spLocks noGrp="1"/>
          </p:cNvSpPr>
          <p:nvPr>
            <p:ph type="title"/>
          </p:nvPr>
        </p:nvSpPr>
        <p:spPr/>
        <p:txBody>
          <a:bodyPr/>
          <a:lstStyle/>
          <a:p>
            <a:r>
              <a:rPr lang="en-US" dirty="0"/>
              <a:t>Inscription from the Artifact, Interpretation and Parallels</a:t>
            </a:r>
          </a:p>
        </p:txBody>
      </p:sp>
      <p:sp>
        <p:nvSpPr>
          <p:cNvPr id="3" name="Content Placeholder 2">
            <a:extLst>
              <a:ext uri="{FF2B5EF4-FFF2-40B4-BE49-F238E27FC236}">
                <a16:creationId xmlns:a16="http://schemas.microsoft.com/office/drawing/2014/main" id="{A70BB9B9-5F5D-4070-A1C6-D8FD93623710}"/>
              </a:ext>
            </a:extLst>
          </p:cNvPr>
          <p:cNvSpPr>
            <a:spLocks noGrp="1"/>
          </p:cNvSpPr>
          <p:nvPr>
            <p:ph sz="half" idx="1"/>
          </p:nvPr>
        </p:nvSpPr>
        <p:spPr/>
        <p:txBody>
          <a:bodyPr/>
          <a:lstStyle/>
          <a:p>
            <a:r>
              <a:rPr lang="en-US" dirty="0"/>
              <a:t>According to T. </a:t>
            </a:r>
            <a:r>
              <a:rPr lang="en-US" dirty="0" err="1"/>
              <a:t>Kauchtschischwili</a:t>
            </a:r>
            <a:r>
              <a:rPr lang="en-US" dirty="0"/>
              <a:t>,  the first version of the text should be read as BAΣΙΛΙΣΣΑ (on the right edge along the female profile) OYΛΠΙANAΞΙA (at the left margin, behind the image. Direction: from bottom to top).</a:t>
            </a:r>
          </a:p>
        </p:txBody>
      </p:sp>
      <p:pic>
        <p:nvPicPr>
          <p:cNvPr id="5" name="Content Placeholder 4">
            <a:extLst>
              <a:ext uri="{FF2B5EF4-FFF2-40B4-BE49-F238E27FC236}">
                <a16:creationId xmlns:a16="http://schemas.microsoft.com/office/drawing/2014/main" id="{BA65A397-DD00-4B07-AB84-B3011C8C6E1E}"/>
              </a:ext>
            </a:extLst>
          </p:cNvPr>
          <p:cNvPicPr>
            <a:picLocks noGrp="1" noChangeAspect="1"/>
          </p:cNvPicPr>
          <p:nvPr>
            <p:ph sz="half" idx="2"/>
          </p:nvPr>
        </p:nvPicPr>
        <p:blipFill>
          <a:blip r:embed="rId2"/>
          <a:stretch>
            <a:fillRect/>
          </a:stretch>
        </p:blipFill>
        <p:spPr>
          <a:xfrm>
            <a:off x="5818339" y="1200647"/>
            <a:ext cx="6238950" cy="4297680"/>
          </a:xfrm>
          <a:prstGeom prst="rect">
            <a:avLst/>
          </a:prstGeom>
        </p:spPr>
      </p:pic>
    </p:spTree>
    <p:extLst>
      <p:ext uri="{BB962C8B-B14F-4D97-AF65-F5344CB8AC3E}">
        <p14:creationId xmlns:p14="http://schemas.microsoft.com/office/powerpoint/2010/main" val="40872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TotalTime>
  <Words>3381</Words>
  <Application>Microsoft Office PowerPoint</Application>
  <PresentationFormat>Widescreen</PresentationFormat>
  <Paragraphs>107</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DMNHE B+ Times New Roman PSMT</vt:lpstr>
      <vt:lpstr>Sylfaen</vt:lpstr>
      <vt:lpstr>Office Theme</vt:lpstr>
      <vt:lpstr>“The seal of Basilisa Ulpia and Roman -Georgian relationship in the era of Emperor Aurelian” </vt:lpstr>
      <vt:lpstr>Transregional Political situation and Iberia</vt:lpstr>
      <vt:lpstr>Fig 1. Map, Mtskheta, Svetitskhoveli Cathedral (Georgia).</vt:lpstr>
      <vt:lpstr>Tomb No. 14 </vt:lpstr>
      <vt:lpstr>Tomb No. 14 </vt:lpstr>
      <vt:lpstr>A tanged gold coin pendants with a bust of Faustina II and Lucilla (Apakidze et al. 2004) at the Georgian National Museum, Simon Janashia Museum of Georgia (photo by the Author) </vt:lpstr>
      <vt:lpstr>A gold signet-ring with a reddish carnelian gem-intaglio (A gold signet-ring with a reddish carnelian gem-intaglio, ΒΑCIΛICCΑ ΟΥΛΠIAΝ ΑΣIA/ Basilissa Ulpia (Apakidze et al. 2004) ‘Georgian National Museum photograph’.</vt:lpstr>
      <vt:lpstr>A gold signet-ring with a reddish carnelian gem-intaglio </vt:lpstr>
      <vt:lpstr>Inscription from the Artifact, Interpretation and Parallels</vt:lpstr>
      <vt:lpstr>Inscription from the Artifact, Interpretation and Parallels</vt:lpstr>
      <vt:lpstr>Counterarguments and alternative version of Interpretation</vt:lpstr>
      <vt:lpstr>Counterarguments and alternative version of Interpretation</vt:lpstr>
      <vt:lpstr>Counterarguments and alternative version of Interpretation</vt:lpstr>
      <vt:lpstr>Counterarguments and alternative version of Interpretation</vt:lpstr>
      <vt:lpstr>Corrupted Greek inscription </vt:lpstr>
      <vt:lpstr>Corrupted Greek inscription </vt:lpstr>
      <vt:lpstr>Corrupted Greek inscription </vt:lpstr>
      <vt:lpstr>Suggested interpretation</vt:lpstr>
      <vt:lpstr>WHO MIGHT BE BASILISSA ULPIA FROM MTSKHETA?</vt:lpstr>
      <vt:lpstr>WHO MIGHT BE BASILISSA ULPIA FROM MTSKHETA?</vt:lpstr>
      <vt:lpstr>The inscriptions mentioning Ulpia Severina </vt:lpstr>
      <vt:lpstr>The inscriptions mentioning Ulpia Severina </vt:lpstr>
      <vt:lpstr>The empress cult and authority in Asia Minor </vt:lpstr>
      <vt:lpstr>The empress cult and authority in Asia Minor </vt:lpstr>
      <vt:lpstr>The empress cult </vt:lpstr>
      <vt:lpstr>Relationship between Roman Empire and Iberian Kingdom, during the rule of Aurelian</vt:lpstr>
      <vt:lpstr>Iberia, as a state, was apparently involved in this worldwide interstate relations</vt:lpstr>
      <vt:lpstr>WAS THE ROMAN EMPEROR REVERED AS A GOD AMONGST CAUCASIAN IBERIANS?</vt:lpstr>
      <vt:lpstr>DEO ET DOMINO NATO AVRELIANO INVICTO AVG (‘The Aurelian, the unconquered Augustus, born as God and Lord’)</vt:lpstr>
      <vt:lpstr>Roman Imperial repoussé silver disc of Sol Invictus (3rd century), found at Pessinus (British Museum)</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seal of Basilisa Ulpia and Roman -Georgian relationship in the era of Emperor Aurelian” </dc:title>
  <dc:creator>B O S S</dc:creator>
  <cp:lastModifiedBy>User</cp:lastModifiedBy>
  <cp:revision>24</cp:revision>
  <dcterms:created xsi:type="dcterms:W3CDTF">2023-09-03T07:48:29Z</dcterms:created>
  <dcterms:modified xsi:type="dcterms:W3CDTF">2023-10-27T05:23:34Z</dcterms:modified>
</cp:coreProperties>
</file>