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57" r:id="rId3"/>
    <p:sldId id="258" r:id="rId4"/>
    <p:sldId id="260" r:id="rId5"/>
    <p:sldId id="261" r:id="rId6"/>
    <p:sldId id="262" r:id="rId7"/>
    <p:sldId id="266" r:id="rId8"/>
    <p:sldId id="267" r:id="rId9"/>
    <p:sldId id="269" r:id="rId10"/>
    <p:sldId id="268"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4489ED-6C24-4928-9334-B4C7EA1E02A4}"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96E8D-E153-45F6-8C7F-1ED2A2FA952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422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4489ED-6C24-4928-9334-B4C7EA1E02A4}"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96E8D-E153-45F6-8C7F-1ED2A2FA952A}" type="slidenum">
              <a:rPr lang="en-US" smtClean="0"/>
              <a:t>‹#›</a:t>
            </a:fld>
            <a:endParaRPr lang="en-US"/>
          </a:p>
        </p:txBody>
      </p:sp>
    </p:spTree>
    <p:extLst>
      <p:ext uri="{BB962C8B-B14F-4D97-AF65-F5344CB8AC3E}">
        <p14:creationId xmlns:p14="http://schemas.microsoft.com/office/powerpoint/2010/main" val="1164942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4489ED-6C24-4928-9334-B4C7EA1E02A4}"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96E8D-E153-45F6-8C7F-1ED2A2FA952A}" type="slidenum">
              <a:rPr lang="en-US" smtClean="0"/>
              <a:t>‹#›</a:t>
            </a:fld>
            <a:endParaRPr lang="en-US"/>
          </a:p>
        </p:txBody>
      </p:sp>
    </p:spTree>
    <p:extLst>
      <p:ext uri="{BB962C8B-B14F-4D97-AF65-F5344CB8AC3E}">
        <p14:creationId xmlns:p14="http://schemas.microsoft.com/office/powerpoint/2010/main" val="1181480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4489ED-6C24-4928-9334-B4C7EA1E02A4}"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96E8D-E153-45F6-8C7F-1ED2A2FA952A}" type="slidenum">
              <a:rPr lang="en-US" smtClean="0"/>
              <a:t>‹#›</a:t>
            </a:fld>
            <a:endParaRPr lang="en-US"/>
          </a:p>
        </p:txBody>
      </p:sp>
    </p:spTree>
    <p:extLst>
      <p:ext uri="{BB962C8B-B14F-4D97-AF65-F5344CB8AC3E}">
        <p14:creationId xmlns:p14="http://schemas.microsoft.com/office/powerpoint/2010/main" val="271090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4489ED-6C24-4928-9334-B4C7EA1E02A4}"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96E8D-E153-45F6-8C7F-1ED2A2FA952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651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4489ED-6C24-4928-9334-B4C7EA1E02A4}"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96E8D-E153-45F6-8C7F-1ED2A2FA952A}" type="slidenum">
              <a:rPr lang="en-US" smtClean="0"/>
              <a:t>‹#›</a:t>
            </a:fld>
            <a:endParaRPr lang="en-US"/>
          </a:p>
        </p:txBody>
      </p:sp>
    </p:spTree>
    <p:extLst>
      <p:ext uri="{BB962C8B-B14F-4D97-AF65-F5344CB8AC3E}">
        <p14:creationId xmlns:p14="http://schemas.microsoft.com/office/powerpoint/2010/main" val="3261612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4489ED-6C24-4928-9334-B4C7EA1E02A4}" type="datetimeFigureOut">
              <a:rPr lang="en-US" smtClean="0"/>
              <a:t>9/14/2023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796E8D-E153-45F6-8C7F-1ED2A2FA952A}" type="slidenum">
              <a:rPr lang="en-US" smtClean="0"/>
              <a:t>‹#›</a:t>
            </a:fld>
            <a:endParaRPr lang="en-US"/>
          </a:p>
        </p:txBody>
      </p:sp>
    </p:spTree>
    <p:extLst>
      <p:ext uri="{BB962C8B-B14F-4D97-AF65-F5344CB8AC3E}">
        <p14:creationId xmlns:p14="http://schemas.microsoft.com/office/powerpoint/2010/main" val="2171320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4489ED-6C24-4928-9334-B4C7EA1E02A4}" type="datetimeFigureOut">
              <a:rPr lang="en-US" smtClean="0"/>
              <a:t>9/14/2023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796E8D-E153-45F6-8C7F-1ED2A2FA952A}" type="slidenum">
              <a:rPr lang="en-US" smtClean="0"/>
              <a:t>‹#›</a:t>
            </a:fld>
            <a:endParaRPr lang="en-US"/>
          </a:p>
        </p:txBody>
      </p:sp>
    </p:spTree>
    <p:extLst>
      <p:ext uri="{BB962C8B-B14F-4D97-AF65-F5344CB8AC3E}">
        <p14:creationId xmlns:p14="http://schemas.microsoft.com/office/powerpoint/2010/main" val="2203589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04489ED-6C24-4928-9334-B4C7EA1E02A4}" type="datetimeFigureOut">
              <a:rPr lang="en-US" smtClean="0"/>
              <a:t>9/14/2023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8796E8D-E153-45F6-8C7F-1ED2A2FA952A}" type="slidenum">
              <a:rPr lang="en-US" smtClean="0"/>
              <a:t>‹#›</a:t>
            </a:fld>
            <a:endParaRPr lang="en-US"/>
          </a:p>
        </p:txBody>
      </p:sp>
    </p:spTree>
    <p:extLst>
      <p:ext uri="{BB962C8B-B14F-4D97-AF65-F5344CB8AC3E}">
        <p14:creationId xmlns:p14="http://schemas.microsoft.com/office/powerpoint/2010/main" val="3141382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04489ED-6C24-4928-9334-B4C7EA1E02A4}" type="datetimeFigureOut">
              <a:rPr lang="en-US" smtClean="0"/>
              <a:t>9/14/2023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8796E8D-E153-45F6-8C7F-1ED2A2FA952A}" type="slidenum">
              <a:rPr lang="en-US" smtClean="0"/>
              <a:t>‹#›</a:t>
            </a:fld>
            <a:endParaRPr lang="en-US"/>
          </a:p>
        </p:txBody>
      </p:sp>
    </p:spTree>
    <p:extLst>
      <p:ext uri="{BB962C8B-B14F-4D97-AF65-F5344CB8AC3E}">
        <p14:creationId xmlns:p14="http://schemas.microsoft.com/office/powerpoint/2010/main" val="9380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4489ED-6C24-4928-9334-B4C7EA1E02A4}"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796E8D-E153-45F6-8C7F-1ED2A2FA952A}" type="slidenum">
              <a:rPr lang="en-US" smtClean="0"/>
              <a:t>‹#›</a:t>
            </a:fld>
            <a:endParaRPr lang="en-US"/>
          </a:p>
        </p:txBody>
      </p:sp>
    </p:spTree>
    <p:extLst>
      <p:ext uri="{BB962C8B-B14F-4D97-AF65-F5344CB8AC3E}">
        <p14:creationId xmlns:p14="http://schemas.microsoft.com/office/powerpoint/2010/main" val="2586338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04489ED-6C24-4928-9334-B4C7EA1E02A4}" type="datetimeFigureOut">
              <a:rPr lang="en-US" smtClean="0"/>
              <a:t>9/14/2023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8796E8D-E153-45F6-8C7F-1ED2A2FA952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977654"/>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2BE38-CBBC-48A6-A74B-2B03847F8BA8}"/>
              </a:ext>
            </a:extLst>
          </p:cNvPr>
          <p:cNvSpPr>
            <a:spLocks noGrp="1"/>
          </p:cNvSpPr>
          <p:nvPr>
            <p:ph type="ctrTitle"/>
          </p:nvPr>
        </p:nvSpPr>
        <p:spPr/>
        <p:txBody>
          <a:bodyPr>
            <a:normAutofit/>
          </a:bodyPr>
          <a:lstStyle/>
          <a:p>
            <a:pPr algn="ctr"/>
            <a:r>
              <a:rPr lang="en-US" sz="2400" dirty="0">
                <a:effectLst/>
                <a:latin typeface="Sylfaen" panose="010A0502050306030303" pitchFamily="18" charset="0"/>
                <a:ea typeface="Calibri" panose="020F0502020204030204" pitchFamily="34" charset="0"/>
                <a:cs typeface="Times New Roman" panose="02020603050405020304" pitchFamily="18" charset="0"/>
              </a:rPr>
              <a:t>Local and International Dimensions of Georgian Politics after Sovietization</a:t>
            </a:r>
            <a:endParaRPr lang="en-US" sz="9600" dirty="0"/>
          </a:p>
        </p:txBody>
      </p:sp>
      <p:sp>
        <p:nvSpPr>
          <p:cNvPr id="3" name="Subtitle 2">
            <a:extLst>
              <a:ext uri="{FF2B5EF4-FFF2-40B4-BE49-F238E27FC236}">
                <a16:creationId xmlns:a16="http://schemas.microsoft.com/office/drawing/2014/main" id="{8DF3E9BB-A67B-40DC-B9CC-246AED0D4276}"/>
              </a:ext>
            </a:extLst>
          </p:cNvPr>
          <p:cNvSpPr>
            <a:spLocks noGrp="1"/>
          </p:cNvSpPr>
          <p:nvPr>
            <p:ph type="subTitle" idx="1"/>
          </p:nvPr>
        </p:nvSpPr>
        <p:spPr/>
        <p:txBody>
          <a:bodyPr>
            <a:normAutofit fontScale="85000" lnSpcReduction="20000"/>
          </a:bodyPr>
          <a:lstStyle/>
          <a:p>
            <a:r>
              <a:rPr lang="en-US" sz="2400" cap="none" dirty="0"/>
              <a:t>Interdisciplinary Summer School</a:t>
            </a:r>
            <a:endParaRPr lang="en-US" cap="none" dirty="0"/>
          </a:p>
          <a:p>
            <a:r>
              <a:rPr lang="en-US" sz="2400" dirty="0"/>
              <a:t>“Explore Caucasus: at the Crossroad of Empires”</a:t>
            </a:r>
          </a:p>
          <a:p>
            <a:r>
              <a:rPr lang="en-US" cap="none" dirty="0"/>
              <a:t>Assoc. Prof. Dr. </a:t>
            </a:r>
            <a:r>
              <a:rPr lang="en-US" cap="none" dirty="0" err="1"/>
              <a:t>Tamta</a:t>
            </a:r>
            <a:r>
              <a:rPr lang="en-US" cap="none" dirty="0"/>
              <a:t> </a:t>
            </a:r>
            <a:r>
              <a:rPr lang="en-US" cap="none" dirty="0" err="1"/>
              <a:t>Tskhovrebadze</a:t>
            </a:r>
            <a:endParaRPr lang="en-US" cap="none" dirty="0"/>
          </a:p>
        </p:txBody>
      </p:sp>
      <p:pic>
        <p:nvPicPr>
          <p:cNvPr id="5" name="Picture 4">
            <a:extLst>
              <a:ext uri="{FF2B5EF4-FFF2-40B4-BE49-F238E27FC236}">
                <a16:creationId xmlns:a16="http://schemas.microsoft.com/office/drawing/2014/main" id="{9FC1DE1D-205F-4FC3-979F-85E5C397A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531" y="461868"/>
            <a:ext cx="6645897" cy="3296450"/>
          </a:xfrm>
          <a:prstGeom prst="rect">
            <a:avLst/>
          </a:prstGeom>
        </p:spPr>
      </p:pic>
    </p:spTree>
    <p:extLst>
      <p:ext uri="{BB962C8B-B14F-4D97-AF65-F5344CB8AC3E}">
        <p14:creationId xmlns:p14="http://schemas.microsoft.com/office/powerpoint/2010/main" val="3780169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18D7F-B15E-4EC7-9F09-DD2A5514968E}"/>
              </a:ext>
            </a:extLst>
          </p:cNvPr>
          <p:cNvSpPr>
            <a:spLocks noGrp="1"/>
          </p:cNvSpPr>
          <p:nvPr>
            <p:ph type="title"/>
          </p:nvPr>
        </p:nvSpPr>
        <p:spPr/>
        <p:txBody>
          <a:bodyPr>
            <a:normAutofit/>
          </a:bodyPr>
          <a:lstStyle/>
          <a:p>
            <a:r>
              <a:rPr lang="en-US" sz="4400" dirty="0"/>
              <a:t>Attempts to Restore Georgia’s independence </a:t>
            </a:r>
          </a:p>
        </p:txBody>
      </p:sp>
      <p:pic>
        <p:nvPicPr>
          <p:cNvPr id="9" name="Content Placeholder 8">
            <a:extLst>
              <a:ext uri="{FF2B5EF4-FFF2-40B4-BE49-F238E27FC236}">
                <a16:creationId xmlns:a16="http://schemas.microsoft.com/office/drawing/2014/main" id="{EF9A9FDB-0B1B-4931-A0C7-A3051A7609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0636" y="5752201"/>
            <a:ext cx="1110637" cy="1110637"/>
          </a:xfrm>
        </p:spPr>
      </p:pic>
      <p:pic>
        <p:nvPicPr>
          <p:cNvPr id="11" name="Picture 10">
            <a:extLst>
              <a:ext uri="{FF2B5EF4-FFF2-40B4-BE49-F238E27FC236}">
                <a16:creationId xmlns:a16="http://schemas.microsoft.com/office/drawing/2014/main" id="{ED6BC42C-C22D-4376-8C96-7C152E46A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52201"/>
            <a:ext cx="1110636" cy="1110636"/>
          </a:xfrm>
          <a:prstGeom prst="rect">
            <a:avLst/>
          </a:prstGeom>
        </p:spPr>
      </p:pic>
      <p:sp>
        <p:nvSpPr>
          <p:cNvPr id="12" name="TextBox 11">
            <a:extLst>
              <a:ext uri="{FF2B5EF4-FFF2-40B4-BE49-F238E27FC236}">
                <a16:creationId xmlns:a16="http://schemas.microsoft.com/office/drawing/2014/main" id="{5B26900C-E737-4636-8059-D068E8826B08}"/>
              </a:ext>
            </a:extLst>
          </p:cNvPr>
          <p:cNvSpPr txBox="1"/>
          <p:nvPr/>
        </p:nvSpPr>
        <p:spPr>
          <a:xfrm>
            <a:off x="2324969" y="6464991"/>
            <a:ext cx="9036534" cy="307777"/>
          </a:xfrm>
          <a:prstGeom prst="rect">
            <a:avLst/>
          </a:prstGeom>
          <a:noFill/>
        </p:spPr>
        <p:txBody>
          <a:bodyPr wrap="square" rtlCol="0">
            <a:spAutoFit/>
          </a:bodyPr>
          <a:lstStyle/>
          <a:p>
            <a:pPr algn="ctr"/>
            <a:r>
              <a:rPr lang="en-US" sz="1400" dirty="0">
                <a:solidFill>
                  <a:schemeClr val="bg1"/>
                </a:solidFill>
              </a:rPr>
              <a:t>The project is supported by Shota Rustaveli National Science Foundation of Georgia (SRNSFG) Grant #CS-II-23-067</a:t>
            </a:r>
          </a:p>
        </p:txBody>
      </p:sp>
      <p:sp>
        <p:nvSpPr>
          <p:cNvPr id="13" name="TextBox 12">
            <a:extLst>
              <a:ext uri="{FF2B5EF4-FFF2-40B4-BE49-F238E27FC236}">
                <a16:creationId xmlns:a16="http://schemas.microsoft.com/office/drawing/2014/main" id="{89788AE1-E811-441F-BD43-314BCE9D5F61}"/>
              </a:ext>
            </a:extLst>
          </p:cNvPr>
          <p:cNvSpPr txBox="1"/>
          <p:nvPr/>
        </p:nvSpPr>
        <p:spPr>
          <a:xfrm>
            <a:off x="2221272" y="5992305"/>
            <a:ext cx="9036534" cy="315214"/>
          </a:xfrm>
          <a:prstGeom prst="rect">
            <a:avLst/>
          </a:prstGeom>
          <a:noFill/>
        </p:spPr>
        <p:txBody>
          <a:bodyPr wrap="square" rtlCol="0">
            <a:spAutoFit/>
          </a:bodyPr>
          <a:lstStyle/>
          <a:p>
            <a:pPr algn="ctr">
              <a:lnSpc>
                <a:spcPct val="107000"/>
              </a:lnSpc>
              <a:spcAft>
                <a:spcPts val="800"/>
              </a:spcAft>
            </a:pPr>
            <a:r>
              <a:rPr lang="en-US" sz="1400" dirty="0"/>
              <a:t>Interdisciplinary Summer School</a:t>
            </a:r>
            <a:r>
              <a:rPr lang="ka-GE" sz="1400" dirty="0"/>
              <a:t> </a:t>
            </a:r>
            <a:r>
              <a:rPr lang="en-US" sz="1400" dirty="0"/>
              <a:t>“Explore Caucasus: at the Crossroad of Empires”</a:t>
            </a:r>
          </a:p>
        </p:txBody>
      </p:sp>
      <p:sp>
        <p:nvSpPr>
          <p:cNvPr id="3" name="TextBox 2">
            <a:extLst>
              <a:ext uri="{FF2B5EF4-FFF2-40B4-BE49-F238E27FC236}">
                <a16:creationId xmlns:a16="http://schemas.microsoft.com/office/drawing/2014/main" id="{E6ACF73F-0A2F-4E30-8716-115972B2026E}"/>
              </a:ext>
            </a:extLst>
          </p:cNvPr>
          <p:cNvSpPr txBox="1"/>
          <p:nvPr/>
        </p:nvSpPr>
        <p:spPr>
          <a:xfrm>
            <a:off x="1187777" y="2139885"/>
            <a:ext cx="9967903" cy="2031325"/>
          </a:xfrm>
          <a:prstGeom prst="rect">
            <a:avLst/>
          </a:prstGeom>
          <a:noFill/>
        </p:spPr>
        <p:txBody>
          <a:bodyPr wrap="square" rtlCol="0">
            <a:spAutoFit/>
          </a:bodyPr>
          <a:lstStyle/>
          <a:p>
            <a:pPr marL="285750" indent="-285750">
              <a:buFont typeface="Arial" panose="020B0604020202020204" pitchFamily="34" charset="0"/>
              <a:buChar char="•"/>
            </a:pPr>
            <a:r>
              <a:rPr lang="en-US" dirty="0"/>
              <a:t>Plan D – Fragility of the Soviet Regime </a:t>
            </a:r>
          </a:p>
          <a:p>
            <a:pPr marL="285750" indent="-285750">
              <a:buFont typeface="Arial" panose="020B0604020202020204" pitchFamily="34" charset="0"/>
              <a:buChar char="•"/>
            </a:pPr>
            <a:endParaRPr lang="en-US" dirty="0"/>
          </a:p>
          <a:p>
            <a:r>
              <a:rPr lang="en-US" dirty="0"/>
              <a:t>Georgian elites realized the struggle for independence or military uprisings were a real perspective only when the soviet army would have withdrew from Georgia (in case of increased internal instability or global military threats). After the victory in WW2 the plan was hardly imagined to be realized,  but after decades it was realized that disproportionate military expenses decomposed the Union and deteriorated domestic policies resulted in full collapse. </a:t>
            </a:r>
          </a:p>
        </p:txBody>
      </p:sp>
    </p:spTree>
    <p:extLst>
      <p:ext uri="{BB962C8B-B14F-4D97-AF65-F5344CB8AC3E}">
        <p14:creationId xmlns:p14="http://schemas.microsoft.com/office/powerpoint/2010/main" val="2628455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18D7F-B15E-4EC7-9F09-DD2A5514968E}"/>
              </a:ext>
            </a:extLst>
          </p:cNvPr>
          <p:cNvSpPr>
            <a:spLocks noGrp="1"/>
          </p:cNvSpPr>
          <p:nvPr>
            <p:ph type="title"/>
          </p:nvPr>
        </p:nvSpPr>
        <p:spPr/>
        <p:txBody>
          <a:bodyPr>
            <a:normAutofit fontScale="90000"/>
          </a:bodyPr>
          <a:lstStyle/>
          <a:p>
            <a:pPr algn="ctr"/>
            <a:r>
              <a:rPr lang="en-US" sz="4300" dirty="0"/>
              <a:t>Reassessing Local and International Dimensions of Georgian Politics After a Century </a:t>
            </a:r>
          </a:p>
        </p:txBody>
      </p:sp>
      <p:pic>
        <p:nvPicPr>
          <p:cNvPr id="9" name="Content Placeholder 8">
            <a:extLst>
              <a:ext uri="{FF2B5EF4-FFF2-40B4-BE49-F238E27FC236}">
                <a16:creationId xmlns:a16="http://schemas.microsoft.com/office/drawing/2014/main" id="{EF9A9FDB-0B1B-4931-A0C7-A3051A7609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0636" y="5752201"/>
            <a:ext cx="1110637" cy="1110637"/>
          </a:xfrm>
        </p:spPr>
      </p:pic>
      <p:pic>
        <p:nvPicPr>
          <p:cNvPr id="11" name="Picture 10">
            <a:extLst>
              <a:ext uri="{FF2B5EF4-FFF2-40B4-BE49-F238E27FC236}">
                <a16:creationId xmlns:a16="http://schemas.microsoft.com/office/drawing/2014/main" id="{ED6BC42C-C22D-4376-8C96-7C152E46A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52201"/>
            <a:ext cx="1110636" cy="1110636"/>
          </a:xfrm>
          <a:prstGeom prst="rect">
            <a:avLst/>
          </a:prstGeom>
        </p:spPr>
      </p:pic>
      <p:sp>
        <p:nvSpPr>
          <p:cNvPr id="12" name="TextBox 11">
            <a:extLst>
              <a:ext uri="{FF2B5EF4-FFF2-40B4-BE49-F238E27FC236}">
                <a16:creationId xmlns:a16="http://schemas.microsoft.com/office/drawing/2014/main" id="{5B26900C-E737-4636-8059-D068E8826B08}"/>
              </a:ext>
            </a:extLst>
          </p:cNvPr>
          <p:cNvSpPr txBox="1"/>
          <p:nvPr/>
        </p:nvSpPr>
        <p:spPr>
          <a:xfrm>
            <a:off x="2324969" y="6464991"/>
            <a:ext cx="9036534" cy="307777"/>
          </a:xfrm>
          <a:prstGeom prst="rect">
            <a:avLst/>
          </a:prstGeom>
          <a:noFill/>
        </p:spPr>
        <p:txBody>
          <a:bodyPr wrap="square" rtlCol="0">
            <a:spAutoFit/>
          </a:bodyPr>
          <a:lstStyle/>
          <a:p>
            <a:pPr algn="ctr"/>
            <a:r>
              <a:rPr lang="en-US" sz="1400" dirty="0">
                <a:solidFill>
                  <a:schemeClr val="bg1"/>
                </a:solidFill>
              </a:rPr>
              <a:t>The project is supported by Shota Rustaveli National Science Foundation of Georgia (SRNSFG) Grant #CS-II-23-067</a:t>
            </a:r>
          </a:p>
        </p:txBody>
      </p:sp>
      <p:sp>
        <p:nvSpPr>
          <p:cNvPr id="13" name="TextBox 12">
            <a:extLst>
              <a:ext uri="{FF2B5EF4-FFF2-40B4-BE49-F238E27FC236}">
                <a16:creationId xmlns:a16="http://schemas.microsoft.com/office/drawing/2014/main" id="{89788AE1-E811-441F-BD43-314BCE9D5F61}"/>
              </a:ext>
            </a:extLst>
          </p:cNvPr>
          <p:cNvSpPr txBox="1"/>
          <p:nvPr/>
        </p:nvSpPr>
        <p:spPr>
          <a:xfrm>
            <a:off x="2221272" y="5992305"/>
            <a:ext cx="9036534" cy="315214"/>
          </a:xfrm>
          <a:prstGeom prst="rect">
            <a:avLst/>
          </a:prstGeom>
          <a:noFill/>
        </p:spPr>
        <p:txBody>
          <a:bodyPr wrap="square" rtlCol="0">
            <a:spAutoFit/>
          </a:bodyPr>
          <a:lstStyle/>
          <a:p>
            <a:pPr algn="ctr">
              <a:lnSpc>
                <a:spcPct val="107000"/>
              </a:lnSpc>
              <a:spcAft>
                <a:spcPts val="800"/>
              </a:spcAft>
            </a:pPr>
            <a:r>
              <a:rPr lang="en-US" sz="1400" dirty="0"/>
              <a:t>Interdisciplinary Summer School</a:t>
            </a:r>
            <a:r>
              <a:rPr lang="ka-GE" sz="1400" dirty="0"/>
              <a:t> </a:t>
            </a:r>
            <a:r>
              <a:rPr lang="en-US" sz="1400" dirty="0"/>
              <a:t>“Explore Caucasus: at the Crossroad of Empires”</a:t>
            </a:r>
          </a:p>
        </p:txBody>
      </p:sp>
      <p:sp>
        <p:nvSpPr>
          <p:cNvPr id="3" name="TextBox 2">
            <a:extLst>
              <a:ext uri="{FF2B5EF4-FFF2-40B4-BE49-F238E27FC236}">
                <a16:creationId xmlns:a16="http://schemas.microsoft.com/office/drawing/2014/main" id="{C776D732-9091-404D-AC79-84B71002D123}"/>
              </a:ext>
            </a:extLst>
          </p:cNvPr>
          <p:cNvSpPr txBox="1"/>
          <p:nvPr/>
        </p:nvSpPr>
        <p:spPr>
          <a:xfrm>
            <a:off x="1197204" y="2290713"/>
            <a:ext cx="9958476" cy="3139321"/>
          </a:xfrm>
          <a:prstGeom prst="rect">
            <a:avLst/>
          </a:prstGeom>
          <a:noFill/>
        </p:spPr>
        <p:txBody>
          <a:bodyPr wrap="square" rtlCol="0">
            <a:spAutoFit/>
          </a:bodyPr>
          <a:lstStyle/>
          <a:p>
            <a:pPr marL="285750" indent="-285750">
              <a:buFont typeface="Arial" panose="020B0604020202020204" pitchFamily="34" charset="0"/>
              <a:buChar char="•"/>
            </a:pPr>
            <a:r>
              <a:rPr lang="en-US" dirty="0"/>
              <a:t>100 years ago Georgia made a strategic decision to choose the Europe for Georgian independence and statehood. </a:t>
            </a:r>
            <a:r>
              <a:rPr lang="en-US" b="0" i="0" dirty="0">
                <a:solidFill>
                  <a:srgbClr val="333333"/>
                </a:solidFill>
                <a:effectLst/>
                <a:latin typeface="Gudea"/>
              </a:rPr>
              <a:t>The </a:t>
            </a:r>
            <a:r>
              <a:rPr lang="en-US" dirty="0">
                <a:solidFill>
                  <a:srgbClr val="333333"/>
                </a:solidFill>
                <a:latin typeface="Gudea"/>
              </a:rPr>
              <a:t>possibility</a:t>
            </a:r>
            <a:r>
              <a:rPr lang="en-US" b="0" i="0" dirty="0">
                <a:solidFill>
                  <a:srgbClr val="333333"/>
                </a:solidFill>
                <a:effectLst/>
                <a:latin typeface="Gudea"/>
              </a:rPr>
              <a:t> not to fail to make the best of the opportunities which, together with challenges, are periodically given by history.</a:t>
            </a:r>
            <a:r>
              <a:rPr lang="en-US" dirty="0"/>
              <a:t> </a:t>
            </a:r>
            <a:r>
              <a:rPr lang="en-US" b="0" i="0" dirty="0">
                <a:solidFill>
                  <a:srgbClr val="333333"/>
                </a:solidFill>
                <a:effectLst/>
                <a:latin typeface="Gudea"/>
              </a:rPr>
              <a:t>After 70 years of captivity, Georgia was given yet another chance to restore its independence and build a free state. </a:t>
            </a:r>
          </a:p>
          <a:p>
            <a:pPr marL="285750" indent="-285750">
              <a:buFont typeface="Arial" panose="020B0604020202020204" pitchFamily="34" charset="0"/>
              <a:buChar char="•"/>
            </a:pPr>
            <a:r>
              <a:rPr lang="en-US" b="0" i="0" dirty="0">
                <a:solidFill>
                  <a:srgbClr val="333333"/>
                </a:solidFill>
                <a:effectLst/>
                <a:latin typeface="GaramondPremierW08-Capt"/>
              </a:rPr>
              <a:t>1918 Independence Act, which had brought to life the short-lived First Republic, or Georgian Democratic Republic is still remarkable in the post-Soviet period. </a:t>
            </a:r>
          </a:p>
          <a:p>
            <a:pPr marL="285750" indent="-285750">
              <a:buFont typeface="Arial" panose="020B0604020202020204" pitchFamily="34" charset="0"/>
              <a:buChar char="•"/>
            </a:pPr>
            <a:r>
              <a:rPr lang="en-US" b="0" i="0" dirty="0">
                <a:solidFill>
                  <a:srgbClr val="333333"/>
                </a:solidFill>
                <a:effectLst/>
                <a:latin typeface="GaramondPremierW08-Capt"/>
              </a:rPr>
              <a:t>During a century Georgia had experienced many pivotal moments that persuaded most Georgians to break with the Soviet Union. Symbolically, the Act on the Restoration of Georgia’s State Independence was signed two years after the </a:t>
            </a:r>
            <a:r>
              <a:rPr lang="en-US" b="0" i="0">
                <a:solidFill>
                  <a:srgbClr val="333333"/>
                </a:solidFill>
                <a:effectLst/>
                <a:latin typeface="GaramondPremierW08-Capt"/>
              </a:rPr>
              <a:t>April 9. </a:t>
            </a:r>
            <a:r>
              <a:rPr lang="en-US" b="0" i="0" dirty="0">
                <a:solidFill>
                  <a:srgbClr val="333333"/>
                </a:solidFill>
                <a:effectLst/>
                <a:latin typeface="GaramondPremierW08-Capt"/>
              </a:rPr>
              <a:t>In Georgians’ collective memory, independence can be said to have been achieved through sacrifice, and the date of achieving that independence—April 9—coincides with the date of mourning for the dead.</a:t>
            </a:r>
            <a:endParaRPr lang="en-US" dirty="0"/>
          </a:p>
        </p:txBody>
      </p:sp>
    </p:spTree>
    <p:extLst>
      <p:ext uri="{BB962C8B-B14F-4D97-AF65-F5344CB8AC3E}">
        <p14:creationId xmlns:p14="http://schemas.microsoft.com/office/powerpoint/2010/main" val="1039382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18D7F-B15E-4EC7-9F09-DD2A5514968E}"/>
              </a:ext>
            </a:extLst>
          </p:cNvPr>
          <p:cNvSpPr>
            <a:spLocks noGrp="1"/>
          </p:cNvSpPr>
          <p:nvPr>
            <p:ph type="title"/>
          </p:nvPr>
        </p:nvSpPr>
        <p:spPr/>
        <p:txBody>
          <a:bodyPr>
            <a:normAutofit/>
          </a:bodyPr>
          <a:lstStyle/>
          <a:p>
            <a:pPr algn="ctr"/>
            <a:r>
              <a:rPr lang="en-US" sz="4000" dirty="0"/>
              <a:t>Empire or attempt of creating alternative modernity?</a:t>
            </a:r>
          </a:p>
        </p:txBody>
      </p:sp>
      <p:pic>
        <p:nvPicPr>
          <p:cNvPr id="9" name="Content Placeholder 8">
            <a:extLst>
              <a:ext uri="{FF2B5EF4-FFF2-40B4-BE49-F238E27FC236}">
                <a16:creationId xmlns:a16="http://schemas.microsoft.com/office/drawing/2014/main" id="{EF9A9FDB-0B1B-4931-A0C7-A3051A7609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0636" y="5752201"/>
            <a:ext cx="1110637" cy="1110637"/>
          </a:xfrm>
        </p:spPr>
      </p:pic>
      <p:pic>
        <p:nvPicPr>
          <p:cNvPr id="11" name="Picture 10">
            <a:extLst>
              <a:ext uri="{FF2B5EF4-FFF2-40B4-BE49-F238E27FC236}">
                <a16:creationId xmlns:a16="http://schemas.microsoft.com/office/drawing/2014/main" id="{ED6BC42C-C22D-4376-8C96-7C152E46A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52201"/>
            <a:ext cx="1110636" cy="1110636"/>
          </a:xfrm>
          <a:prstGeom prst="rect">
            <a:avLst/>
          </a:prstGeom>
        </p:spPr>
      </p:pic>
      <p:sp>
        <p:nvSpPr>
          <p:cNvPr id="12" name="TextBox 11">
            <a:extLst>
              <a:ext uri="{FF2B5EF4-FFF2-40B4-BE49-F238E27FC236}">
                <a16:creationId xmlns:a16="http://schemas.microsoft.com/office/drawing/2014/main" id="{5B26900C-E737-4636-8059-D068E8826B08}"/>
              </a:ext>
            </a:extLst>
          </p:cNvPr>
          <p:cNvSpPr txBox="1"/>
          <p:nvPr/>
        </p:nvSpPr>
        <p:spPr>
          <a:xfrm>
            <a:off x="2324969" y="6464991"/>
            <a:ext cx="9036534" cy="307777"/>
          </a:xfrm>
          <a:prstGeom prst="rect">
            <a:avLst/>
          </a:prstGeom>
          <a:noFill/>
        </p:spPr>
        <p:txBody>
          <a:bodyPr wrap="square" rtlCol="0">
            <a:spAutoFit/>
          </a:bodyPr>
          <a:lstStyle/>
          <a:p>
            <a:pPr algn="ctr"/>
            <a:r>
              <a:rPr lang="en-US" sz="1400" dirty="0">
                <a:solidFill>
                  <a:schemeClr val="bg1"/>
                </a:solidFill>
              </a:rPr>
              <a:t>The project is supported by Shota Rustaveli National Science Foundation of Georgia (SRNSFG) Grant #CS-II-23-067</a:t>
            </a:r>
          </a:p>
        </p:txBody>
      </p:sp>
      <p:sp>
        <p:nvSpPr>
          <p:cNvPr id="13" name="TextBox 12">
            <a:extLst>
              <a:ext uri="{FF2B5EF4-FFF2-40B4-BE49-F238E27FC236}">
                <a16:creationId xmlns:a16="http://schemas.microsoft.com/office/drawing/2014/main" id="{89788AE1-E811-441F-BD43-314BCE9D5F61}"/>
              </a:ext>
            </a:extLst>
          </p:cNvPr>
          <p:cNvSpPr txBox="1"/>
          <p:nvPr/>
        </p:nvSpPr>
        <p:spPr>
          <a:xfrm>
            <a:off x="2221272" y="5992305"/>
            <a:ext cx="9036534" cy="315214"/>
          </a:xfrm>
          <a:prstGeom prst="rect">
            <a:avLst/>
          </a:prstGeom>
          <a:noFill/>
        </p:spPr>
        <p:txBody>
          <a:bodyPr wrap="square" rtlCol="0">
            <a:spAutoFit/>
          </a:bodyPr>
          <a:lstStyle/>
          <a:p>
            <a:pPr algn="ctr">
              <a:lnSpc>
                <a:spcPct val="107000"/>
              </a:lnSpc>
              <a:spcAft>
                <a:spcPts val="800"/>
              </a:spcAft>
            </a:pPr>
            <a:r>
              <a:rPr lang="en-US" sz="1400" dirty="0"/>
              <a:t>Interdisciplinary Summer School</a:t>
            </a:r>
            <a:r>
              <a:rPr lang="ka-GE" sz="1400" dirty="0"/>
              <a:t> </a:t>
            </a:r>
            <a:r>
              <a:rPr lang="en-US" sz="1400" dirty="0"/>
              <a:t>“Explore Caucasus: at the Crossroad of Empires”</a:t>
            </a:r>
          </a:p>
        </p:txBody>
      </p:sp>
      <p:sp>
        <p:nvSpPr>
          <p:cNvPr id="3" name="TextBox 2">
            <a:extLst>
              <a:ext uri="{FF2B5EF4-FFF2-40B4-BE49-F238E27FC236}">
                <a16:creationId xmlns:a16="http://schemas.microsoft.com/office/drawing/2014/main" id="{98839915-244D-486A-AF1B-305BC469CFD0}"/>
              </a:ext>
            </a:extLst>
          </p:cNvPr>
          <p:cNvSpPr txBox="1"/>
          <p:nvPr/>
        </p:nvSpPr>
        <p:spPr>
          <a:xfrm>
            <a:off x="1197204" y="2413337"/>
            <a:ext cx="9958476" cy="2308324"/>
          </a:xfrm>
          <a:prstGeom prst="rect">
            <a:avLst/>
          </a:prstGeom>
          <a:noFill/>
        </p:spPr>
        <p:txBody>
          <a:bodyPr wrap="square" rtlCol="0">
            <a:spAutoFit/>
          </a:bodyPr>
          <a:lstStyle/>
          <a:p>
            <a:pPr marL="285750" indent="-285750">
              <a:buFont typeface="Wingdings" panose="05000000000000000000" pitchFamily="2" charset="2"/>
              <a:buChar char="§"/>
            </a:pPr>
            <a:r>
              <a:rPr lang="en-US" dirty="0">
                <a:solidFill>
                  <a:srgbClr val="131313"/>
                </a:solidFill>
                <a:latin typeface="-apple-system"/>
              </a:rPr>
              <a:t>Vision of </a:t>
            </a:r>
            <a:r>
              <a:rPr lang="en-US" b="0" i="0" dirty="0">
                <a:solidFill>
                  <a:srgbClr val="131313"/>
                </a:solidFill>
                <a:effectLst/>
                <a:latin typeface="-apple-system"/>
              </a:rPr>
              <a:t>Soviet anti-imperial ideology as a stalking horse for Great Russian hegemony</a:t>
            </a:r>
          </a:p>
          <a:p>
            <a:pPr marL="285750" indent="-285750">
              <a:buFont typeface="Wingdings" panose="05000000000000000000" pitchFamily="2" charset="2"/>
              <a:buChar char="§"/>
            </a:pPr>
            <a:r>
              <a:rPr lang="en-US" dirty="0">
                <a:solidFill>
                  <a:srgbClr val="131313"/>
                </a:solidFill>
                <a:latin typeface="-apple-system"/>
              </a:rPr>
              <a:t>The Great Russian chauvinism</a:t>
            </a:r>
            <a:endParaRPr lang="en-US" dirty="0"/>
          </a:p>
          <a:p>
            <a:pPr marL="285750" indent="-285750">
              <a:buFont typeface="Wingdings" panose="05000000000000000000" pitchFamily="2" charset="2"/>
              <a:buChar char="§"/>
            </a:pPr>
            <a:r>
              <a:rPr lang="en-US" dirty="0">
                <a:solidFill>
                  <a:srgbClr val="131313"/>
                </a:solidFill>
                <a:latin typeface="-apple-system"/>
              </a:rPr>
              <a:t>The policy of “</a:t>
            </a:r>
            <a:r>
              <a:rPr lang="en-US" dirty="0" err="1">
                <a:solidFill>
                  <a:srgbClr val="131313"/>
                </a:solidFill>
                <a:latin typeface="-apple-system"/>
              </a:rPr>
              <a:t>indigenisation</a:t>
            </a:r>
            <a:r>
              <a:rPr lang="en-US" dirty="0">
                <a:solidFill>
                  <a:srgbClr val="131313"/>
                </a:solidFill>
                <a:latin typeface="-apple-system"/>
              </a:rPr>
              <a:t>” (</a:t>
            </a:r>
            <a:r>
              <a:rPr lang="en-US" dirty="0" err="1">
                <a:solidFill>
                  <a:srgbClr val="131313"/>
                </a:solidFill>
                <a:latin typeface="-apple-system"/>
              </a:rPr>
              <a:t>nativization</a:t>
            </a:r>
            <a:r>
              <a:rPr lang="en-US" dirty="0">
                <a:solidFill>
                  <a:srgbClr val="131313"/>
                </a:solidFill>
                <a:latin typeface="-apple-system"/>
              </a:rPr>
              <a:t>) – to integrate the nationalities into a new multi-national state by accommodating national cultural aspirations (in fact </a:t>
            </a:r>
            <a:r>
              <a:rPr lang="en-US" b="0" i="0" dirty="0">
                <a:solidFill>
                  <a:srgbClr val="131313"/>
                </a:solidFill>
                <a:effectLst/>
                <a:latin typeface="-apple-system"/>
              </a:rPr>
              <a:t>territorialized ethnicity which created internal republics and other administrative entities to be led by the respective dominant ethnicity)</a:t>
            </a:r>
          </a:p>
          <a:p>
            <a:pPr marL="285750" indent="-285750">
              <a:buFont typeface="Wingdings" panose="05000000000000000000" pitchFamily="2" charset="2"/>
              <a:buChar char="§"/>
            </a:pPr>
            <a:r>
              <a:rPr lang="en-US" dirty="0">
                <a:solidFill>
                  <a:srgbClr val="131313"/>
                </a:solidFill>
                <a:latin typeface="-apple-system"/>
              </a:rPr>
              <a:t>The deliberate acceleration of modernization and facilitated “affirmative action” for national self-expression was targeted on building a confidence in national elites</a:t>
            </a:r>
          </a:p>
          <a:p>
            <a:pPr marL="285750" indent="-285750">
              <a:buFont typeface="Wingdings" panose="05000000000000000000" pitchFamily="2" charset="2"/>
              <a:buChar char="§"/>
            </a:pPr>
            <a:r>
              <a:rPr lang="en-US" dirty="0">
                <a:solidFill>
                  <a:srgbClr val="131313"/>
                </a:solidFill>
                <a:latin typeface="-apple-system"/>
              </a:rPr>
              <a:t>Transcaucasia and Georgia’s “</a:t>
            </a:r>
            <a:r>
              <a:rPr lang="en-US" dirty="0" err="1">
                <a:solidFill>
                  <a:srgbClr val="131313"/>
                </a:solidFill>
                <a:latin typeface="-apple-system"/>
              </a:rPr>
              <a:t>autonomisation</a:t>
            </a:r>
            <a:r>
              <a:rPr lang="en-US" dirty="0">
                <a:solidFill>
                  <a:srgbClr val="131313"/>
                </a:solidFill>
                <a:latin typeface="-apple-system"/>
              </a:rPr>
              <a:t>” debate</a:t>
            </a:r>
          </a:p>
        </p:txBody>
      </p:sp>
    </p:spTree>
    <p:extLst>
      <p:ext uri="{BB962C8B-B14F-4D97-AF65-F5344CB8AC3E}">
        <p14:creationId xmlns:p14="http://schemas.microsoft.com/office/powerpoint/2010/main" val="403138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18D7F-B15E-4EC7-9F09-DD2A5514968E}"/>
              </a:ext>
            </a:extLst>
          </p:cNvPr>
          <p:cNvSpPr>
            <a:spLocks noGrp="1"/>
          </p:cNvSpPr>
          <p:nvPr>
            <p:ph type="title"/>
          </p:nvPr>
        </p:nvSpPr>
        <p:spPr/>
        <p:txBody>
          <a:bodyPr>
            <a:normAutofit/>
          </a:bodyPr>
          <a:lstStyle/>
          <a:p>
            <a:pPr algn="ctr"/>
            <a:r>
              <a:rPr lang="en-US" sz="4000" dirty="0"/>
              <a:t>Geopolitical</a:t>
            </a:r>
            <a:r>
              <a:rPr lang="en-US" sz="4400" dirty="0"/>
              <a:t> situation in Caucasus in early 20 century  </a:t>
            </a:r>
          </a:p>
        </p:txBody>
      </p:sp>
      <p:pic>
        <p:nvPicPr>
          <p:cNvPr id="9" name="Content Placeholder 8">
            <a:extLst>
              <a:ext uri="{FF2B5EF4-FFF2-40B4-BE49-F238E27FC236}">
                <a16:creationId xmlns:a16="http://schemas.microsoft.com/office/drawing/2014/main" id="{EF9A9FDB-0B1B-4931-A0C7-A3051A7609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0636" y="5752201"/>
            <a:ext cx="1110637" cy="1110637"/>
          </a:xfrm>
        </p:spPr>
      </p:pic>
      <p:pic>
        <p:nvPicPr>
          <p:cNvPr id="11" name="Picture 10">
            <a:extLst>
              <a:ext uri="{FF2B5EF4-FFF2-40B4-BE49-F238E27FC236}">
                <a16:creationId xmlns:a16="http://schemas.microsoft.com/office/drawing/2014/main" id="{ED6BC42C-C22D-4376-8C96-7C152E46A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52201"/>
            <a:ext cx="1110636" cy="1110636"/>
          </a:xfrm>
          <a:prstGeom prst="rect">
            <a:avLst/>
          </a:prstGeom>
        </p:spPr>
      </p:pic>
      <p:sp>
        <p:nvSpPr>
          <p:cNvPr id="12" name="TextBox 11">
            <a:extLst>
              <a:ext uri="{FF2B5EF4-FFF2-40B4-BE49-F238E27FC236}">
                <a16:creationId xmlns:a16="http://schemas.microsoft.com/office/drawing/2014/main" id="{5B26900C-E737-4636-8059-D068E8826B08}"/>
              </a:ext>
            </a:extLst>
          </p:cNvPr>
          <p:cNvSpPr txBox="1"/>
          <p:nvPr/>
        </p:nvSpPr>
        <p:spPr>
          <a:xfrm>
            <a:off x="2324969" y="6464991"/>
            <a:ext cx="9036534" cy="307777"/>
          </a:xfrm>
          <a:prstGeom prst="rect">
            <a:avLst/>
          </a:prstGeom>
          <a:noFill/>
        </p:spPr>
        <p:txBody>
          <a:bodyPr wrap="square" rtlCol="0">
            <a:spAutoFit/>
          </a:bodyPr>
          <a:lstStyle/>
          <a:p>
            <a:pPr algn="ctr"/>
            <a:r>
              <a:rPr lang="en-US" sz="1400" dirty="0">
                <a:solidFill>
                  <a:schemeClr val="bg1"/>
                </a:solidFill>
              </a:rPr>
              <a:t>The project is supported by Shota Rustaveli National Science Foundation of Georgia (SRNSFG) Grant #CS-II-23-067</a:t>
            </a:r>
          </a:p>
        </p:txBody>
      </p:sp>
      <p:sp>
        <p:nvSpPr>
          <p:cNvPr id="13" name="TextBox 12">
            <a:extLst>
              <a:ext uri="{FF2B5EF4-FFF2-40B4-BE49-F238E27FC236}">
                <a16:creationId xmlns:a16="http://schemas.microsoft.com/office/drawing/2014/main" id="{89788AE1-E811-441F-BD43-314BCE9D5F61}"/>
              </a:ext>
            </a:extLst>
          </p:cNvPr>
          <p:cNvSpPr txBox="1"/>
          <p:nvPr/>
        </p:nvSpPr>
        <p:spPr>
          <a:xfrm>
            <a:off x="2221272" y="5992305"/>
            <a:ext cx="9036534" cy="315214"/>
          </a:xfrm>
          <a:prstGeom prst="rect">
            <a:avLst/>
          </a:prstGeom>
          <a:noFill/>
        </p:spPr>
        <p:txBody>
          <a:bodyPr wrap="square" rtlCol="0">
            <a:spAutoFit/>
          </a:bodyPr>
          <a:lstStyle/>
          <a:p>
            <a:pPr algn="ctr">
              <a:lnSpc>
                <a:spcPct val="107000"/>
              </a:lnSpc>
              <a:spcAft>
                <a:spcPts val="800"/>
              </a:spcAft>
            </a:pPr>
            <a:r>
              <a:rPr lang="en-US" sz="1400" dirty="0"/>
              <a:t>Interdisciplinary Summer School</a:t>
            </a:r>
            <a:r>
              <a:rPr lang="ka-GE" sz="1400" dirty="0"/>
              <a:t> </a:t>
            </a:r>
            <a:r>
              <a:rPr lang="en-US" sz="1400" dirty="0"/>
              <a:t>“Explore Caucasus: at the Crossroad of Empires”</a:t>
            </a:r>
          </a:p>
        </p:txBody>
      </p:sp>
      <p:sp>
        <p:nvSpPr>
          <p:cNvPr id="5" name="TextBox 4">
            <a:extLst>
              <a:ext uri="{FF2B5EF4-FFF2-40B4-BE49-F238E27FC236}">
                <a16:creationId xmlns:a16="http://schemas.microsoft.com/office/drawing/2014/main" id="{54C9BDAA-EE34-43B3-A6E0-DED9DC4C830E}"/>
              </a:ext>
            </a:extLst>
          </p:cNvPr>
          <p:cNvSpPr txBox="1"/>
          <p:nvPr/>
        </p:nvSpPr>
        <p:spPr>
          <a:xfrm>
            <a:off x="1110636" y="2180736"/>
            <a:ext cx="1014717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From the beginning of 1920 the changed geopolitical reality revealed that South Caucasus was dominated by the Soviet Russia and Turkey. </a:t>
            </a:r>
          </a:p>
          <a:p>
            <a:pPr marL="285750" indent="-285750">
              <a:buFont typeface="Arial" panose="020B0604020202020204" pitchFamily="34" charset="0"/>
              <a:buChar char="•"/>
            </a:pPr>
            <a:r>
              <a:rPr lang="en-US" dirty="0"/>
              <a:t>Western influence and presence in the region is lessened, therefore no major actions are taken by Great Britain, France, US and their allies. </a:t>
            </a:r>
          </a:p>
          <a:p>
            <a:pPr marL="285750" indent="-285750">
              <a:buFont typeface="Arial" panose="020B0604020202020204" pitchFamily="34" charset="0"/>
              <a:buChar char="•"/>
            </a:pPr>
            <a:r>
              <a:rPr lang="en-US" dirty="0"/>
              <a:t>Sovietization started with Azerbaijan in 1920, then after Turkish-Armenian war in autumn 1920 Armenia was divided into Soviet Russian and Turkish dominated parts and in 1921 the only independent republic at that time in the South Caucasus, Georgia also shared the same unfortunate fate. </a:t>
            </a:r>
          </a:p>
          <a:p>
            <a:pPr marL="285750" indent="-285750">
              <a:buFont typeface="Arial" panose="020B0604020202020204" pitchFamily="34" charset="0"/>
              <a:buChar char="•"/>
            </a:pPr>
            <a:r>
              <a:rPr lang="en-US" dirty="0"/>
              <a:t>Quickly turning the administrative and socio-economic structure into a communist party ruled administrative, political and socio-economic order.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44774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18D7F-B15E-4EC7-9F09-DD2A5514968E}"/>
              </a:ext>
            </a:extLst>
          </p:cNvPr>
          <p:cNvSpPr>
            <a:spLocks noGrp="1"/>
          </p:cNvSpPr>
          <p:nvPr>
            <p:ph type="title"/>
          </p:nvPr>
        </p:nvSpPr>
        <p:spPr/>
        <p:txBody>
          <a:bodyPr>
            <a:normAutofit/>
          </a:bodyPr>
          <a:lstStyle/>
          <a:p>
            <a:pPr algn="ctr"/>
            <a:r>
              <a:rPr lang="en-US" sz="4000" dirty="0"/>
              <a:t>Reluctant political reality of Georgia in 1920s</a:t>
            </a:r>
          </a:p>
        </p:txBody>
      </p:sp>
      <p:pic>
        <p:nvPicPr>
          <p:cNvPr id="9" name="Content Placeholder 8">
            <a:extLst>
              <a:ext uri="{FF2B5EF4-FFF2-40B4-BE49-F238E27FC236}">
                <a16:creationId xmlns:a16="http://schemas.microsoft.com/office/drawing/2014/main" id="{EF9A9FDB-0B1B-4931-A0C7-A3051A7609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0636" y="5752201"/>
            <a:ext cx="1110637" cy="1110637"/>
          </a:xfrm>
        </p:spPr>
      </p:pic>
      <p:pic>
        <p:nvPicPr>
          <p:cNvPr id="11" name="Picture 10">
            <a:extLst>
              <a:ext uri="{FF2B5EF4-FFF2-40B4-BE49-F238E27FC236}">
                <a16:creationId xmlns:a16="http://schemas.microsoft.com/office/drawing/2014/main" id="{ED6BC42C-C22D-4376-8C96-7C152E46A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52201"/>
            <a:ext cx="1110636" cy="1110636"/>
          </a:xfrm>
          <a:prstGeom prst="rect">
            <a:avLst/>
          </a:prstGeom>
        </p:spPr>
      </p:pic>
      <p:sp>
        <p:nvSpPr>
          <p:cNvPr id="12" name="TextBox 11">
            <a:extLst>
              <a:ext uri="{FF2B5EF4-FFF2-40B4-BE49-F238E27FC236}">
                <a16:creationId xmlns:a16="http://schemas.microsoft.com/office/drawing/2014/main" id="{5B26900C-E737-4636-8059-D068E8826B08}"/>
              </a:ext>
            </a:extLst>
          </p:cNvPr>
          <p:cNvSpPr txBox="1"/>
          <p:nvPr/>
        </p:nvSpPr>
        <p:spPr>
          <a:xfrm>
            <a:off x="2324969" y="6464991"/>
            <a:ext cx="9036534" cy="307777"/>
          </a:xfrm>
          <a:prstGeom prst="rect">
            <a:avLst/>
          </a:prstGeom>
          <a:noFill/>
        </p:spPr>
        <p:txBody>
          <a:bodyPr wrap="square" rtlCol="0">
            <a:spAutoFit/>
          </a:bodyPr>
          <a:lstStyle/>
          <a:p>
            <a:pPr algn="ctr"/>
            <a:r>
              <a:rPr lang="en-US" sz="1400" dirty="0">
                <a:solidFill>
                  <a:schemeClr val="bg1"/>
                </a:solidFill>
              </a:rPr>
              <a:t>The project is supported by Shota Rustaveli National Science Foundation of Georgia (SRNSFG) Grant #CS-II-23-067</a:t>
            </a:r>
          </a:p>
        </p:txBody>
      </p:sp>
      <p:sp>
        <p:nvSpPr>
          <p:cNvPr id="13" name="TextBox 12">
            <a:extLst>
              <a:ext uri="{FF2B5EF4-FFF2-40B4-BE49-F238E27FC236}">
                <a16:creationId xmlns:a16="http://schemas.microsoft.com/office/drawing/2014/main" id="{89788AE1-E811-441F-BD43-314BCE9D5F61}"/>
              </a:ext>
            </a:extLst>
          </p:cNvPr>
          <p:cNvSpPr txBox="1"/>
          <p:nvPr/>
        </p:nvSpPr>
        <p:spPr>
          <a:xfrm>
            <a:off x="2221272" y="5992305"/>
            <a:ext cx="9036534" cy="315214"/>
          </a:xfrm>
          <a:prstGeom prst="rect">
            <a:avLst/>
          </a:prstGeom>
          <a:noFill/>
        </p:spPr>
        <p:txBody>
          <a:bodyPr wrap="square" rtlCol="0">
            <a:spAutoFit/>
          </a:bodyPr>
          <a:lstStyle/>
          <a:p>
            <a:pPr algn="ctr">
              <a:lnSpc>
                <a:spcPct val="107000"/>
              </a:lnSpc>
              <a:spcAft>
                <a:spcPts val="800"/>
              </a:spcAft>
            </a:pPr>
            <a:r>
              <a:rPr lang="en-US" sz="1400" dirty="0"/>
              <a:t>Interdisciplinary Summer School</a:t>
            </a:r>
            <a:r>
              <a:rPr lang="ka-GE" sz="1400" dirty="0"/>
              <a:t> </a:t>
            </a:r>
            <a:r>
              <a:rPr lang="en-US" sz="1400" dirty="0"/>
              <a:t>“Explore Caucasus: at the Crossroad of Empires”</a:t>
            </a:r>
          </a:p>
        </p:txBody>
      </p:sp>
      <p:sp>
        <p:nvSpPr>
          <p:cNvPr id="3" name="TextBox 2">
            <a:extLst>
              <a:ext uri="{FF2B5EF4-FFF2-40B4-BE49-F238E27FC236}">
                <a16:creationId xmlns:a16="http://schemas.microsoft.com/office/drawing/2014/main" id="{2C2FB7D1-8C9D-4590-B885-48B6CAD584D6}"/>
              </a:ext>
            </a:extLst>
          </p:cNvPr>
          <p:cNvSpPr txBox="1"/>
          <p:nvPr/>
        </p:nvSpPr>
        <p:spPr>
          <a:xfrm>
            <a:off x="1110636" y="2243578"/>
            <a:ext cx="10069554" cy="2585323"/>
          </a:xfrm>
          <a:prstGeom prst="rect">
            <a:avLst/>
          </a:prstGeom>
          <a:noFill/>
        </p:spPr>
        <p:txBody>
          <a:bodyPr wrap="square" rtlCol="0">
            <a:spAutoFit/>
          </a:bodyPr>
          <a:lstStyle/>
          <a:p>
            <a:pPr marL="285750" indent="-285750">
              <a:buFont typeface="Arial" panose="020B0604020202020204" pitchFamily="34" charset="0"/>
              <a:buChar char="•"/>
            </a:pPr>
            <a:r>
              <a:rPr lang="en-US" dirty="0"/>
              <a:t>The Georgians viewed their cultural values as distinct from Russian traditions. As such, these differences were used in the 1920s as the primary objections to the Soviet occupation because it appealed to the Georgian people. </a:t>
            </a:r>
          </a:p>
          <a:p>
            <a:pPr marL="285750" indent="-285750">
              <a:buFont typeface="Arial" panose="020B0604020202020204" pitchFamily="34" charset="0"/>
              <a:buChar char="•"/>
            </a:pPr>
            <a:r>
              <a:rPr lang="en-US" dirty="0"/>
              <a:t>At this time, the Georgian government not only had to defend again Soviet Russia, but also had to convince the population that the new government, the Democratic Republic of Georgia presented a better option than joining Soviet Russia. </a:t>
            </a:r>
          </a:p>
          <a:p>
            <a:pPr marL="285750" indent="-285750">
              <a:buFont typeface="Arial" panose="020B0604020202020204" pitchFamily="34" charset="0"/>
              <a:buChar char="•"/>
            </a:pPr>
            <a:r>
              <a:rPr lang="en-US" dirty="0"/>
              <a:t>In addition, due to the end of WWI and the worldwide fear of Soviet Russia, Georgian authorities believed to convince the world powers to protect Georgia’s independence by limiting Russia’s influence on the region.</a:t>
            </a:r>
          </a:p>
        </p:txBody>
      </p:sp>
    </p:spTree>
    <p:extLst>
      <p:ext uri="{BB962C8B-B14F-4D97-AF65-F5344CB8AC3E}">
        <p14:creationId xmlns:p14="http://schemas.microsoft.com/office/powerpoint/2010/main" val="2017823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EF9A9FDB-0B1B-4931-A0C7-A3051A7609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0636" y="5752201"/>
            <a:ext cx="1110637" cy="1110637"/>
          </a:xfrm>
        </p:spPr>
      </p:pic>
      <p:pic>
        <p:nvPicPr>
          <p:cNvPr id="11" name="Picture 10">
            <a:extLst>
              <a:ext uri="{FF2B5EF4-FFF2-40B4-BE49-F238E27FC236}">
                <a16:creationId xmlns:a16="http://schemas.microsoft.com/office/drawing/2014/main" id="{ED6BC42C-C22D-4376-8C96-7C152E46A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52201"/>
            <a:ext cx="1110636" cy="1110636"/>
          </a:xfrm>
          <a:prstGeom prst="rect">
            <a:avLst/>
          </a:prstGeom>
        </p:spPr>
      </p:pic>
      <p:sp>
        <p:nvSpPr>
          <p:cNvPr id="12" name="TextBox 11">
            <a:extLst>
              <a:ext uri="{FF2B5EF4-FFF2-40B4-BE49-F238E27FC236}">
                <a16:creationId xmlns:a16="http://schemas.microsoft.com/office/drawing/2014/main" id="{5B26900C-E737-4636-8059-D068E8826B08}"/>
              </a:ext>
            </a:extLst>
          </p:cNvPr>
          <p:cNvSpPr txBox="1"/>
          <p:nvPr/>
        </p:nvSpPr>
        <p:spPr>
          <a:xfrm>
            <a:off x="2324969" y="6464991"/>
            <a:ext cx="9036534" cy="307777"/>
          </a:xfrm>
          <a:prstGeom prst="rect">
            <a:avLst/>
          </a:prstGeom>
          <a:noFill/>
        </p:spPr>
        <p:txBody>
          <a:bodyPr wrap="square" rtlCol="0">
            <a:spAutoFit/>
          </a:bodyPr>
          <a:lstStyle/>
          <a:p>
            <a:pPr algn="ctr"/>
            <a:r>
              <a:rPr lang="en-US" sz="1400" dirty="0">
                <a:solidFill>
                  <a:schemeClr val="bg1"/>
                </a:solidFill>
              </a:rPr>
              <a:t>The project is supported by Shota Rustaveli National Science Foundation of Georgia (SRNSFG) Grant #CS-II-23-067</a:t>
            </a:r>
          </a:p>
        </p:txBody>
      </p:sp>
      <p:sp>
        <p:nvSpPr>
          <p:cNvPr id="13" name="TextBox 12">
            <a:extLst>
              <a:ext uri="{FF2B5EF4-FFF2-40B4-BE49-F238E27FC236}">
                <a16:creationId xmlns:a16="http://schemas.microsoft.com/office/drawing/2014/main" id="{89788AE1-E811-441F-BD43-314BCE9D5F61}"/>
              </a:ext>
            </a:extLst>
          </p:cNvPr>
          <p:cNvSpPr txBox="1"/>
          <p:nvPr/>
        </p:nvSpPr>
        <p:spPr>
          <a:xfrm>
            <a:off x="2221272" y="5992305"/>
            <a:ext cx="9036534" cy="315214"/>
          </a:xfrm>
          <a:prstGeom prst="rect">
            <a:avLst/>
          </a:prstGeom>
          <a:noFill/>
        </p:spPr>
        <p:txBody>
          <a:bodyPr wrap="square" rtlCol="0">
            <a:spAutoFit/>
          </a:bodyPr>
          <a:lstStyle/>
          <a:p>
            <a:pPr algn="ctr">
              <a:lnSpc>
                <a:spcPct val="107000"/>
              </a:lnSpc>
              <a:spcAft>
                <a:spcPts val="800"/>
              </a:spcAft>
            </a:pPr>
            <a:r>
              <a:rPr lang="en-US" sz="1400" dirty="0"/>
              <a:t>Interdisciplinary Summer School</a:t>
            </a:r>
            <a:r>
              <a:rPr lang="ka-GE" sz="1400" dirty="0"/>
              <a:t> </a:t>
            </a:r>
            <a:r>
              <a:rPr lang="en-US" sz="1400" dirty="0"/>
              <a:t>“Explore Caucasus: at the Crossroad of Empires”</a:t>
            </a:r>
          </a:p>
        </p:txBody>
      </p:sp>
      <p:sp>
        <p:nvSpPr>
          <p:cNvPr id="3" name="TextBox 2">
            <a:extLst>
              <a:ext uri="{FF2B5EF4-FFF2-40B4-BE49-F238E27FC236}">
                <a16:creationId xmlns:a16="http://schemas.microsoft.com/office/drawing/2014/main" id="{987D4806-68F2-4AEB-9BF4-D4E50DF7534A}"/>
              </a:ext>
            </a:extLst>
          </p:cNvPr>
          <p:cNvSpPr txBox="1"/>
          <p:nvPr/>
        </p:nvSpPr>
        <p:spPr>
          <a:xfrm>
            <a:off x="1079839" y="1951672"/>
            <a:ext cx="10032321" cy="2308324"/>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Calibri body"/>
              </a:rPr>
              <a:t>Georgian cultural and national awakening was the starting point for the Georgian desire to maintain cultural independence, which occurred in the latter half of the 19th century. however, authorities believed that Georgia would contain religious autonomy.  </a:t>
            </a:r>
          </a:p>
          <a:p>
            <a:pPr marL="285750" indent="-285750">
              <a:buFont typeface="Arial" panose="020B0604020202020204" pitchFamily="34" charset="0"/>
              <a:buChar char="•"/>
            </a:pPr>
            <a:r>
              <a:rPr lang="en-US" dirty="0">
                <a:latin typeface="Calibri body"/>
              </a:rPr>
              <a:t>A</a:t>
            </a:r>
            <a:r>
              <a:rPr lang="en-US" sz="1800" dirty="0">
                <a:latin typeface="Calibri body"/>
              </a:rPr>
              <a:t>wakening was partially born from the fear of complete integration into the Russian Empire and the loss of Georgian culture. In the 1920s, </a:t>
            </a:r>
            <a:r>
              <a:rPr lang="en-US" sz="1800" dirty="0" err="1">
                <a:latin typeface="Calibri body"/>
              </a:rPr>
              <a:t>Kvinitadze</a:t>
            </a:r>
            <a:r>
              <a:rPr lang="en-US" sz="1800" dirty="0">
                <a:latin typeface="Calibri body"/>
              </a:rPr>
              <a:t> wrote in his memoires, “There seemed to be no salvation. But the love of the homeland and its nationality saved it [Georgia] from final destruction. </a:t>
            </a:r>
            <a:r>
              <a:rPr lang="en-US" dirty="0"/>
              <a:t>Despite a noticeable attempt to infiltrate Georgian society, “the dream of Georgia’s political independence never died among the people”.</a:t>
            </a:r>
          </a:p>
        </p:txBody>
      </p:sp>
    </p:spTree>
    <p:extLst>
      <p:ext uri="{BB962C8B-B14F-4D97-AF65-F5344CB8AC3E}">
        <p14:creationId xmlns:p14="http://schemas.microsoft.com/office/powerpoint/2010/main" val="2640027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18D7F-B15E-4EC7-9F09-DD2A5514968E}"/>
              </a:ext>
            </a:extLst>
          </p:cNvPr>
          <p:cNvSpPr>
            <a:spLocks noGrp="1"/>
          </p:cNvSpPr>
          <p:nvPr>
            <p:ph type="title"/>
          </p:nvPr>
        </p:nvSpPr>
        <p:spPr/>
        <p:txBody>
          <a:bodyPr>
            <a:normAutofit/>
          </a:bodyPr>
          <a:lstStyle/>
          <a:p>
            <a:r>
              <a:rPr lang="en-US" sz="4400" dirty="0"/>
              <a:t>Attempts to Restore Georgia’s independence </a:t>
            </a:r>
          </a:p>
        </p:txBody>
      </p:sp>
      <p:pic>
        <p:nvPicPr>
          <p:cNvPr id="9" name="Content Placeholder 8">
            <a:extLst>
              <a:ext uri="{FF2B5EF4-FFF2-40B4-BE49-F238E27FC236}">
                <a16:creationId xmlns:a16="http://schemas.microsoft.com/office/drawing/2014/main" id="{EF9A9FDB-0B1B-4931-A0C7-A3051A7609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0636" y="5752201"/>
            <a:ext cx="1110637" cy="1110637"/>
          </a:xfrm>
        </p:spPr>
      </p:pic>
      <p:pic>
        <p:nvPicPr>
          <p:cNvPr id="11" name="Picture 10">
            <a:extLst>
              <a:ext uri="{FF2B5EF4-FFF2-40B4-BE49-F238E27FC236}">
                <a16:creationId xmlns:a16="http://schemas.microsoft.com/office/drawing/2014/main" id="{ED6BC42C-C22D-4376-8C96-7C152E46A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52201"/>
            <a:ext cx="1110636" cy="1110636"/>
          </a:xfrm>
          <a:prstGeom prst="rect">
            <a:avLst/>
          </a:prstGeom>
        </p:spPr>
      </p:pic>
      <p:sp>
        <p:nvSpPr>
          <p:cNvPr id="12" name="TextBox 11">
            <a:extLst>
              <a:ext uri="{FF2B5EF4-FFF2-40B4-BE49-F238E27FC236}">
                <a16:creationId xmlns:a16="http://schemas.microsoft.com/office/drawing/2014/main" id="{5B26900C-E737-4636-8059-D068E8826B08}"/>
              </a:ext>
            </a:extLst>
          </p:cNvPr>
          <p:cNvSpPr txBox="1"/>
          <p:nvPr/>
        </p:nvSpPr>
        <p:spPr>
          <a:xfrm>
            <a:off x="2324969" y="6464991"/>
            <a:ext cx="9036534" cy="307777"/>
          </a:xfrm>
          <a:prstGeom prst="rect">
            <a:avLst/>
          </a:prstGeom>
          <a:noFill/>
        </p:spPr>
        <p:txBody>
          <a:bodyPr wrap="square" rtlCol="0">
            <a:spAutoFit/>
          </a:bodyPr>
          <a:lstStyle/>
          <a:p>
            <a:pPr algn="ctr"/>
            <a:r>
              <a:rPr lang="en-US" sz="1400" dirty="0">
                <a:solidFill>
                  <a:schemeClr val="bg1"/>
                </a:solidFill>
              </a:rPr>
              <a:t>The project is supported by Shota Rustaveli National Science Foundation of Georgia (SRNSFG) Grant #CS-II-23-067</a:t>
            </a:r>
          </a:p>
        </p:txBody>
      </p:sp>
      <p:sp>
        <p:nvSpPr>
          <p:cNvPr id="13" name="TextBox 12">
            <a:extLst>
              <a:ext uri="{FF2B5EF4-FFF2-40B4-BE49-F238E27FC236}">
                <a16:creationId xmlns:a16="http://schemas.microsoft.com/office/drawing/2014/main" id="{89788AE1-E811-441F-BD43-314BCE9D5F61}"/>
              </a:ext>
            </a:extLst>
          </p:cNvPr>
          <p:cNvSpPr txBox="1"/>
          <p:nvPr/>
        </p:nvSpPr>
        <p:spPr>
          <a:xfrm>
            <a:off x="2221272" y="5992305"/>
            <a:ext cx="9036534" cy="315214"/>
          </a:xfrm>
          <a:prstGeom prst="rect">
            <a:avLst/>
          </a:prstGeom>
          <a:noFill/>
        </p:spPr>
        <p:txBody>
          <a:bodyPr wrap="square" rtlCol="0">
            <a:spAutoFit/>
          </a:bodyPr>
          <a:lstStyle/>
          <a:p>
            <a:pPr algn="ctr">
              <a:lnSpc>
                <a:spcPct val="107000"/>
              </a:lnSpc>
              <a:spcAft>
                <a:spcPts val="800"/>
              </a:spcAft>
            </a:pPr>
            <a:r>
              <a:rPr lang="en-US" sz="1400" dirty="0"/>
              <a:t>Interdisciplinary Summer School</a:t>
            </a:r>
            <a:r>
              <a:rPr lang="ka-GE" sz="1400" dirty="0"/>
              <a:t> </a:t>
            </a:r>
            <a:r>
              <a:rPr lang="en-US" sz="1400" dirty="0"/>
              <a:t>“Explore Caucasus: at the Crossroad of Empires”</a:t>
            </a:r>
          </a:p>
        </p:txBody>
      </p:sp>
      <p:sp>
        <p:nvSpPr>
          <p:cNvPr id="3" name="TextBox 2">
            <a:extLst>
              <a:ext uri="{FF2B5EF4-FFF2-40B4-BE49-F238E27FC236}">
                <a16:creationId xmlns:a16="http://schemas.microsoft.com/office/drawing/2014/main" id="{E6ACF73F-0A2F-4E30-8716-115972B2026E}"/>
              </a:ext>
            </a:extLst>
          </p:cNvPr>
          <p:cNvSpPr txBox="1"/>
          <p:nvPr/>
        </p:nvSpPr>
        <p:spPr>
          <a:xfrm>
            <a:off x="1187777" y="2139885"/>
            <a:ext cx="9967903" cy="2031325"/>
          </a:xfrm>
          <a:prstGeom prst="rect">
            <a:avLst/>
          </a:prstGeom>
          <a:noFill/>
        </p:spPr>
        <p:txBody>
          <a:bodyPr wrap="square" rtlCol="0">
            <a:spAutoFit/>
          </a:bodyPr>
          <a:lstStyle/>
          <a:p>
            <a:pPr marL="285750" indent="-285750">
              <a:buFont typeface="Arial" panose="020B0604020202020204" pitchFamily="34" charset="0"/>
              <a:buChar char="•"/>
            </a:pPr>
            <a:r>
              <a:rPr lang="en-US" dirty="0"/>
              <a:t>Plan A – West’s support and increased pressure on Russia </a:t>
            </a:r>
          </a:p>
          <a:p>
            <a:pPr marL="285750" indent="-285750">
              <a:buFont typeface="Arial" panose="020B0604020202020204" pitchFamily="34" charset="0"/>
              <a:buChar char="•"/>
            </a:pPr>
            <a:endParaRPr lang="en-US" dirty="0"/>
          </a:p>
          <a:p>
            <a:r>
              <a:rPr lang="en-US" dirty="0"/>
              <a:t>The government authorities who were fled for immigration never left hope for the country to gain independence with the European countries support and gradient assistance. </a:t>
            </a:r>
          </a:p>
          <a:p>
            <a:r>
              <a:rPr lang="en-US" b="0" i="0" dirty="0">
                <a:solidFill>
                  <a:srgbClr val="2C2F34"/>
                </a:solidFill>
                <a:effectLst/>
                <a:latin typeface="-apple-system"/>
              </a:rPr>
              <a:t>However, when Soviet government took power in Azerbaijan getaways to Armenia and Azerbaijan were unlocked. It also meant that parts of the major economic arteries – Transcaucasian railway and Baku-Batum oil pipeline – were cut. The region, including Georgia, lost its significance for the west.</a:t>
            </a:r>
            <a:endParaRPr lang="en-US" dirty="0"/>
          </a:p>
        </p:txBody>
      </p:sp>
    </p:spTree>
    <p:extLst>
      <p:ext uri="{BB962C8B-B14F-4D97-AF65-F5344CB8AC3E}">
        <p14:creationId xmlns:p14="http://schemas.microsoft.com/office/powerpoint/2010/main" val="264299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18D7F-B15E-4EC7-9F09-DD2A5514968E}"/>
              </a:ext>
            </a:extLst>
          </p:cNvPr>
          <p:cNvSpPr>
            <a:spLocks noGrp="1"/>
          </p:cNvSpPr>
          <p:nvPr>
            <p:ph type="title"/>
          </p:nvPr>
        </p:nvSpPr>
        <p:spPr/>
        <p:txBody>
          <a:bodyPr>
            <a:normAutofit/>
          </a:bodyPr>
          <a:lstStyle/>
          <a:p>
            <a:r>
              <a:rPr lang="en-US" sz="4400" dirty="0"/>
              <a:t>Attempts to Restore Georgia’s independence </a:t>
            </a:r>
          </a:p>
        </p:txBody>
      </p:sp>
      <p:pic>
        <p:nvPicPr>
          <p:cNvPr id="9" name="Content Placeholder 8">
            <a:extLst>
              <a:ext uri="{FF2B5EF4-FFF2-40B4-BE49-F238E27FC236}">
                <a16:creationId xmlns:a16="http://schemas.microsoft.com/office/drawing/2014/main" id="{EF9A9FDB-0B1B-4931-A0C7-A3051A7609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0636" y="5752201"/>
            <a:ext cx="1110637" cy="1110637"/>
          </a:xfrm>
        </p:spPr>
      </p:pic>
      <p:pic>
        <p:nvPicPr>
          <p:cNvPr id="11" name="Picture 10">
            <a:extLst>
              <a:ext uri="{FF2B5EF4-FFF2-40B4-BE49-F238E27FC236}">
                <a16:creationId xmlns:a16="http://schemas.microsoft.com/office/drawing/2014/main" id="{ED6BC42C-C22D-4376-8C96-7C152E46A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52201"/>
            <a:ext cx="1110636" cy="1110636"/>
          </a:xfrm>
          <a:prstGeom prst="rect">
            <a:avLst/>
          </a:prstGeom>
        </p:spPr>
      </p:pic>
      <p:sp>
        <p:nvSpPr>
          <p:cNvPr id="12" name="TextBox 11">
            <a:extLst>
              <a:ext uri="{FF2B5EF4-FFF2-40B4-BE49-F238E27FC236}">
                <a16:creationId xmlns:a16="http://schemas.microsoft.com/office/drawing/2014/main" id="{5B26900C-E737-4636-8059-D068E8826B08}"/>
              </a:ext>
            </a:extLst>
          </p:cNvPr>
          <p:cNvSpPr txBox="1"/>
          <p:nvPr/>
        </p:nvSpPr>
        <p:spPr>
          <a:xfrm>
            <a:off x="2324969" y="6464991"/>
            <a:ext cx="9036534" cy="307777"/>
          </a:xfrm>
          <a:prstGeom prst="rect">
            <a:avLst/>
          </a:prstGeom>
          <a:noFill/>
        </p:spPr>
        <p:txBody>
          <a:bodyPr wrap="square" rtlCol="0">
            <a:spAutoFit/>
          </a:bodyPr>
          <a:lstStyle/>
          <a:p>
            <a:pPr algn="ctr"/>
            <a:r>
              <a:rPr lang="en-US" sz="1400" dirty="0">
                <a:solidFill>
                  <a:schemeClr val="bg1"/>
                </a:solidFill>
              </a:rPr>
              <a:t>The project is supported by Shota Rustaveli National Science Foundation of Georgia (SRNSFG) Grant #CS-II-23-067</a:t>
            </a:r>
          </a:p>
        </p:txBody>
      </p:sp>
      <p:sp>
        <p:nvSpPr>
          <p:cNvPr id="13" name="TextBox 12">
            <a:extLst>
              <a:ext uri="{FF2B5EF4-FFF2-40B4-BE49-F238E27FC236}">
                <a16:creationId xmlns:a16="http://schemas.microsoft.com/office/drawing/2014/main" id="{89788AE1-E811-441F-BD43-314BCE9D5F61}"/>
              </a:ext>
            </a:extLst>
          </p:cNvPr>
          <p:cNvSpPr txBox="1"/>
          <p:nvPr/>
        </p:nvSpPr>
        <p:spPr>
          <a:xfrm>
            <a:off x="2221272" y="5992305"/>
            <a:ext cx="9036534" cy="315214"/>
          </a:xfrm>
          <a:prstGeom prst="rect">
            <a:avLst/>
          </a:prstGeom>
          <a:noFill/>
        </p:spPr>
        <p:txBody>
          <a:bodyPr wrap="square" rtlCol="0">
            <a:spAutoFit/>
          </a:bodyPr>
          <a:lstStyle/>
          <a:p>
            <a:pPr algn="ctr">
              <a:lnSpc>
                <a:spcPct val="107000"/>
              </a:lnSpc>
              <a:spcAft>
                <a:spcPts val="800"/>
              </a:spcAft>
            </a:pPr>
            <a:r>
              <a:rPr lang="en-US" sz="1400" dirty="0"/>
              <a:t>Interdisciplinary Summer School</a:t>
            </a:r>
            <a:r>
              <a:rPr lang="ka-GE" sz="1400" dirty="0"/>
              <a:t> </a:t>
            </a:r>
            <a:r>
              <a:rPr lang="en-US" sz="1400" dirty="0"/>
              <a:t>“Explore Caucasus: at the Crossroad of Empires”</a:t>
            </a:r>
          </a:p>
        </p:txBody>
      </p:sp>
      <p:sp>
        <p:nvSpPr>
          <p:cNvPr id="3" name="TextBox 2">
            <a:extLst>
              <a:ext uri="{FF2B5EF4-FFF2-40B4-BE49-F238E27FC236}">
                <a16:creationId xmlns:a16="http://schemas.microsoft.com/office/drawing/2014/main" id="{E6ACF73F-0A2F-4E30-8716-115972B2026E}"/>
              </a:ext>
            </a:extLst>
          </p:cNvPr>
          <p:cNvSpPr txBox="1"/>
          <p:nvPr/>
        </p:nvSpPr>
        <p:spPr>
          <a:xfrm>
            <a:off x="1187777" y="2139885"/>
            <a:ext cx="9967903" cy="2031325"/>
          </a:xfrm>
          <a:prstGeom prst="rect">
            <a:avLst/>
          </a:prstGeom>
          <a:noFill/>
        </p:spPr>
        <p:txBody>
          <a:bodyPr wrap="square" rtlCol="0">
            <a:spAutoFit/>
          </a:bodyPr>
          <a:lstStyle/>
          <a:p>
            <a:pPr marL="285750" indent="-285750">
              <a:buFont typeface="Arial" panose="020B0604020202020204" pitchFamily="34" charset="0"/>
              <a:buChar char="•"/>
            </a:pPr>
            <a:r>
              <a:rPr lang="en-US" dirty="0"/>
              <a:t>Plan A – Through the westerns support and increased pressure on Russia </a:t>
            </a:r>
          </a:p>
          <a:p>
            <a:pPr marL="285750" indent="-285750">
              <a:buFont typeface="Arial" panose="020B0604020202020204" pitchFamily="34" charset="0"/>
              <a:buChar char="•"/>
            </a:pPr>
            <a:endParaRPr lang="en-US" dirty="0"/>
          </a:p>
          <a:p>
            <a:r>
              <a:rPr lang="en-US" dirty="0"/>
              <a:t>The government authorities who were fled for immigration never left hope for the country to gain independence with the European countries support and gradient assistance. </a:t>
            </a:r>
          </a:p>
          <a:p>
            <a:r>
              <a:rPr lang="en-US" b="0" i="0" dirty="0">
                <a:solidFill>
                  <a:srgbClr val="2C2F34"/>
                </a:solidFill>
                <a:effectLst/>
                <a:latin typeface="-apple-system"/>
              </a:rPr>
              <a:t>However, when Soviet government took power in Azerbaijan getaways to Armenia and Azerbaijan were unlocked. It also meant that parts of the major economic arteries – Transcaucasian railway and Baku-Batum oil pipeline – were cut. The region, including Georgia, lost its significance for the west.</a:t>
            </a:r>
            <a:endParaRPr lang="en-US" dirty="0"/>
          </a:p>
        </p:txBody>
      </p:sp>
    </p:spTree>
    <p:extLst>
      <p:ext uri="{BB962C8B-B14F-4D97-AF65-F5344CB8AC3E}">
        <p14:creationId xmlns:p14="http://schemas.microsoft.com/office/powerpoint/2010/main" val="295283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18D7F-B15E-4EC7-9F09-DD2A5514968E}"/>
              </a:ext>
            </a:extLst>
          </p:cNvPr>
          <p:cNvSpPr>
            <a:spLocks noGrp="1"/>
          </p:cNvSpPr>
          <p:nvPr>
            <p:ph type="title"/>
          </p:nvPr>
        </p:nvSpPr>
        <p:spPr/>
        <p:txBody>
          <a:bodyPr>
            <a:normAutofit/>
          </a:bodyPr>
          <a:lstStyle/>
          <a:p>
            <a:r>
              <a:rPr lang="en-US" sz="4400" dirty="0"/>
              <a:t>Attempts to Restore Georgia’s independence </a:t>
            </a:r>
          </a:p>
        </p:txBody>
      </p:sp>
      <p:pic>
        <p:nvPicPr>
          <p:cNvPr id="9" name="Content Placeholder 8">
            <a:extLst>
              <a:ext uri="{FF2B5EF4-FFF2-40B4-BE49-F238E27FC236}">
                <a16:creationId xmlns:a16="http://schemas.microsoft.com/office/drawing/2014/main" id="{EF9A9FDB-0B1B-4931-A0C7-A3051A7609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0636" y="5752201"/>
            <a:ext cx="1110637" cy="1110637"/>
          </a:xfrm>
        </p:spPr>
      </p:pic>
      <p:pic>
        <p:nvPicPr>
          <p:cNvPr id="11" name="Picture 10">
            <a:extLst>
              <a:ext uri="{FF2B5EF4-FFF2-40B4-BE49-F238E27FC236}">
                <a16:creationId xmlns:a16="http://schemas.microsoft.com/office/drawing/2014/main" id="{ED6BC42C-C22D-4376-8C96-7C152E46A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52201"/>
            <a:ext cx="1110636" cy="1110636"/>
          </a:xfrm>
          <a:prstGeom prst="rect">
            <a:avLst/>
          </a:prstGeom>
        </p:spPr>
      </p:pic>
      <p:sp>
        <p:nvSpPr>
          <p:cNvPr id="12" name="TextBox 11">
            <a:extLst>
              <a:ext uri="{FF2B5EF4-FFF2-40B4-BE49-F238E27FC236}">
                <a16:creationId xmlns:a16="http://schemas.microsoft.com/office/drawing/2014/main" id="{5B26900C-E737-4636-8059-D068E8826B08}"/>
              </a:ext>
            </a:extLst>
          </p:cNvPr>
          <p:cNvSpPr txBox="1"/>
          <p:nvPr/>
        </p:nvSpPr>
        <p:spPr>
          <a:xfrm>
            <a:off x="2324969" y="6464991"/>
            <a:ext cx="9036534" cy="307777"/>
          </a:xfrm>
          <a:prstGeom prst="rect">
            <a:avLst/>
          </a:prstGeom>
          <a:noFill/>
        </p:spPr>
        <p:txBody>
          <a:bodyPr wrap="square" rtlCol="0">
            <a:spAutoFit/>
          </a:bodyPr>
          <a:lstStyle/>
          <a:p>
            <a:pPr algn="ctr"/>
            <a:r>
              <a:rPr lang="en-US" sz="1400" dirty="0">
                <a:solidFill>
                  <a:schemeClr val="bg1"/>
                </a:solidFill>
              </a:rPr>
              <a:t>The project is supported by Shota Rustaveli National Science Foundation of Georgia (SRNSFG) Grant #CS-II-23-067</a:t>
            </a:r>
          </a:p>
        </p:txBody>
      </p:sp>
      <p:sp>
        <p:nvSpPr>
          <p:cNvPr id="13" name="TextBox 12">
            <a:extLst>
              <a:ext uri="{FF2B5EF4-FFF2-40B4-BE49-F238E27FC236}">
                <a16:creationId xmlns:a16="http://schemas.microsoft.com/office/drawing/2014/main" id="{89788AE1-E811-441F-BD43-314BCE9D5F61}"/>
              </a:ext>
            </a:extLst>
          </p:cNvPr>
          <p:cNvSpPr txBox="1"/>
          <p:nvPr/>
        </p:nvSpPr>
        <p:spPr>
          <a:xfrm>
            <a:off x="2221272" y="5992305"/>
            <a:ext cx="9036534" cy="315214"/>
          </a:xfrm>
          <a:prstGeom prst="rect">
            <a:avLst/>
          </a:prstGeom>
          <a:noFill/>
        </p:spPr>
        <p:txBody>
          <a:bodyPr wrap="square" rtlCol="0">
            <a:spAutoFit/>
          </a:bodyPr>
          <a:lstStyle/>
          <a:p>
            <a:pPr algn="ctr">
              <a:lnSpc>
                <a:spcPct val="107000"/>
              </a:lnSpc>
              <a:spcAft>
                <a:spcPts val="800"/>
              </a:spcAft>
            </a:pPr>
            <a:r>
              <a:rPr lang="en-US" sz="1400" dirty="0"/>
              <a:t>Interdisciplinary Summer School</a:t>
            </a:r>
            <a:r>
              <a:rPr lang="ka-GE" sz="1400" dirty="0"/>
              <a:t> </a:t>
            </a:r>
            <a:r>
              <a:rPr lang="en-US" sz="1400" dirty="0"/>
              <a:t>“Explore Caucasus: at the Crossroad of Empires”</a:t>
            </a:r>
          </a:p>
        </p:txBody>
      </p:sp>
      <p:sp>
        <p:nvSpPr>
          <p:cNvPr id="3" name="TextBox 2">
            <a:extLst>
              <a:ext uri="{FF2B5EF4-FFF2-40B4-BE49-F238E27FC236}">
                <a16:creationId xmlns:a16="http://schemas.microsoft.com/office/drawing/2014/main" id="{E6ACF73F-0A2F-4E30-8716-115972B2026E}"/>
              </a:ext>
            </a:extLst>
          </p:cNvPr>
          <p:cNvSpPr txBox="1"/>
          <p:nvPr/>
        </p:nvSpPr>
        <p:spPr>
          <a:xfrm>
            <a:off x="1187777" y="2139885"/>
            <a:ext cx="9967903" cy="3416320"/>
          </a:xfrm>
          <a:prstGeom prst="rect">
            <a:avLst/>
          </a:prstGeom>
          <a:noFill/>
        </p:spPr>
        <p:txBody>
          <a:bodyPr wrap="square" rtlCol="0">
            <a:spAutoFit/>
          </a:bodyPr>
          <a:lstStyle/>
          <a:p>
            <a:pPr marL="285750" indent="-285750">
              <a:buFont typeface="Arial" panose="020B0604020202020204" pitchFamily="34" charset="0"/>
              <a:buChar char="•"/>
            </a:pPr>
            <a:r>
              <a:rPr lang="en-US" dirty="0"/>
              <a:t>Plan B – Independence with own efforts </a:t>
            </a:r>
          </a:p>
          <a:p>
            <a:endParaRPr lang="en-US" dirty="0"/>
          </a:p>
          <a:p>
            <a:r>
              <a:rPr lang="en-US" dirty="0"/>
              <a:t>Soviet Occupation was followed many pre-planned and situationally raised riots locally. That was followed by the August 1924 uprising aimed at restoring Georgian independence from the Soviet Union, was led by the Georgian Independence Committee, an anti-Soviet political bloc chaired by the Georgian Social Democratic (Menshevik) party. </a:t>
            </a:r>
          </a:p>
          <a:p>
            <a:r>
              <a:rPr lang="en-US" dirty="0"/>
              <a:t>This marked the culmination of a three-year struggle against the Bolshevik regime established in Georgia by the Soviet-Russian Red Army during military campaigns against the Democratic Republic of Georgia in early 1921. The Red Army and the Cheka army, under orders from the Georgian Bolsheviks, Joseph Stalin and </a:t>
            </a:r>
            <a:r>
              <a:rPr lang="en-US" dirty="0" err="1"/>
              <a:t>Sergo</a:t>
            </a:r>
            <a:r>
              <a:rPr lang="en-US" dirty="0"/>
              <a:t> Ordzhonikidze, quelled the riots and fomented a massive wave of repression that killed thousands of Georgians. The August Uprising was one of the last major uprisings against the early Soviet government, and its defeat marked the decisive establishment of Soviet rule in Georgia.</a:t>
            </a:r>
          </a:p>
        </p:txBody>
      </p:sp>
    </p:spTree>
    <p:extLst>
      <p:ext uri="{BB962C8B-B14F-4D97-AF65-F5344CB8AC3E}">
        <p14:creationId xmlns:p14="http://schemas.microsoft.com/office/powerpoint/2010/main" val="1361216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18D7F-B15E-4EC7-9F09-DD2A5514968E}"/>
              </a:ext>
            </a:extLst>
          </p:cNvPr>
          <p:cNvSpPr>
            <a:spLocks noGrp="1"/>
          </p:cNvSpPr>
          <p:nvPr>
            <p:ph type="title"/>
          </p:nvPr>
        </p:nvSpPr>
        <p:spPr/>
        <p:txBody>
          <a:bodyPr>
            <a:normAutofit/>
          </a:bodyPr>
          <a:lstStyle/>
          <a:p>
            <a:r>
              <a:rPr lang="en-US" sz="4400" dirty="0"/>
              <a:t>Attempts to Restore Georgia’s independence </a:t>
            </a:r>
          </a:p>
        </p:txBody>
      </p:sp>
      <p:pic>
        <p:nvPicPr>
          <p:cNvPr id="9" name="Content Placeholder 8">
            <a:extLst>
              <a:ext uri="{FF2B5EF4-FFF2-40B4-BE49-F238E27FC236}">
                <a16:creationId xmlns:a16="http://schemas.microsoft.com/office/drawing/2014/main" id="{EF9A9FDB-0B1B-4931-A0C7-A3051A7609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0636" y="5752201"/>
            <a:ext cx="1110637" cy="1110637"/>
          </a:xfrm>
        </p:spPr>
      </p:pic>
      <p:pic>
        <p:nvPicPr>
          <p:cNvPr id="11" name="Picture 10">
            <a:extLst>
              <a:ext uri="{FF2B5EF4-FFF2-40B4-BE49-F238E27FC236}">
                <a16:creationId xmlns:a16="http://schemas.microsoft.com/office/drawing/2014/main" id="{ED6BC42C-C22D-4376-8C96-7C152E46A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52201"/>
            <a:ext cx="1110636" cy="1110636"/>
          </a:xfrm>
          <a:prstGeom prst="rect">
            <a:avLst/>
          </a:prstGeom>
        </p:spPr>
      </p:pic>
      <p:sp>
        <p:nvSpPr>
          <p:cNvPr id="12" name="TextBox 11">
            <a:extLst>
              <a:ext uri="{FF2B5EF4-FFF2-40B4-BE49-F238E27FC236}">
                <a16:creationId xmlns:a16="http://schemas.microsoft.com/office/drawing/2014/main" id="{5B26900C-E737-4636-8059-D068E8826B08}"/>
              </a:ext>
            </a:extLst>
          </p:cNvPr>
          <p:cNvSpPr txBox="1"/>
          <p:nvPr/>
        </p:nvSpPr>
        <p:spPr>
          <a:xfrm>
            <a:off x="2324969" y="6464991"/>
            <a:ext cx="9036534" cy="307777"/>
          </a:xfrm>
          <a:prstGeom prst="rect">
            <a:avLst/>
          </a:prstGeom>
          <a:noFill/>
        </p:spPr>
        <p:txBody>
          <a:bodyPr wrap="square" rtlCol="0">
            <a:spAutoFit/>
          </a:bodyPr>
          <a:lstStyle/>
          <a:p>
            <a:pPr algn="ctr"/>
            <a:r>
              <a:rPr lang="en-US" sz="1400" dirty="0">
                <a:solidFill>
                  <a:schemeClr val="bg1"/>
                </a:solidFill>
              </a:rPr>
              <a:t>The project is supported by Shota Rustaveli National Science Foundation of Georgia (SRNSFG) Grant #CS-II-23-067</a:t>
            </a:r>
          </a:p>
        </p:txBody>
      </p:sp>
      <p:sp>
        <p:nvSpPr>
          <p:cNvPr id="13" name="TextBox 12">
            <a:extLst>
              <a:ext uri="{FF2B5EF4-FFF2-40B4-BE49-F238E27FC236}">
                <a16:creationId xmlns:a16="http://schemas.microsoft.com/office/drawing/2014/main" id="{89788AE1-E811-441F-BD43-314BCE9D5F61}"/>
              </a:ext>
            </a:extLst>
          </p:cNvPr>
          <p:cNvSpPr txBox="1"/>
          <p:nvPr/>
        </p:nvSpPr>
        <p:spPr>
          <a:xfrm>
            <a:off x="2221272" y="5992305"/>
            <a:ext cx="9036534" cy="315214"/>
          </a:xfrm>
          <a:prstGeom prst="rect">
            <a:avLst/>
          </a:prstGeom>
          <a:noFill/>
        </p:spPr>
        <p:txBody>
          <a:bodyPr wrap="square" rtlCol="0">
            <a:spAutoFit/>
          </a:bodyPr>
          <a:lstStyle/>
          <a:p>
            <a:pPr algn="ctr">
              <a:lnSpc>
                <a:spcPct val="107000"/>
              </a:lnSpc>
              <a:spcAft>
                <a:spcPts val="800"/>
              </a:spcAft>
            </a:pPr>
            <a:r>
              <a:rPr lang="en-US" sz="1400" dirty="0"/>
              <a:t>Interdisciplinary Summer School</a:t>
            </a:r>
            <a:r>
              <a:rPr lang="ka-GE" sz="1400" dirty="0"/>
              <a:t> </a:t>
            </a:r>
            <a:r>
              <a:rPr lang="en-US" sz="1400" dirty="0"/>
              <a:t>“Explore Caucasus: at the Crossroad of Empires”</a:t>
            </a:r>
          </a:p>
        </p:txBody>
      </p:sp>
      <p:sp>
        <p:nvSpPr>
          <p:cNvPr id="3" name="TextBox 2">
            <a:extLst>
              <a:ext uri="{FF2B5EF4-FFF2-40B4-BE49-F238E27FC236}">
                <a16:creationId xmlns:a16="http://schemas.microsoft.com/office/drawing/2014/main" id="{E6ACF73F-0A2F-4E30-8716-115972B2026E}"/>
              </a:ext>
            </a:extLst>
          </p:cNvPr>
          <p:cNvSpPr txBox="1"/>
          <p:nvPr/>
        </p:nvSpPr>
        <p:spPr>
          <a:xfrm>
            <a:off x="1187777" y="2139885"/>
            <a:ext cx="9967903" cy="2031325"/>
          </a:xfrm>
          <a:prstGeom prst="rect">
            <a:avLst/>
          </a:prstGeom>
          <a:noFill/>
        </p:spPr>
        <p:txBody>
          <a:bodyPr wrap="square" rtlCol="0">
            <a:spAutoFit/>
          </a:bodyPr>
          <a:lstStyle/>
          <a:p>
            <a:pPr marL="285750" indent="-285750">
              <a:buFont typeface="Arial" panose="020B0604020202020204" pitchFamily="34" charset="0"/>
              <a:buChar char="•"/>
            </a:pPr>
            <a:r>
              <a:rPr lang="en-US" dirty="0"/>
              <a:t>Plan C – Prospects of weakening Soviet Union in the WW2 and pragmatic view of the immigrant authorities</a:t>
            </a:r>
          </a:p>
          <a:p>
            <a:pPr marL="285750" indent="-285750">
              <a:buFont typeface="Arial" panose="020B0604020202020204" pitchFamily="34" charset="0"/>
              <a:buChar char="•"/>
            </a:pPr>
            <a:endParaRPr lang="en-US" dirty="0"/>
          </a:p>
          <a:p>
            <a:r>
              <a:rPr lang="en-US" dirty="0"/>
              <a:t>The Soviet government was under threat to hardly maintain power during first years of the WW2, 1941-1942. Georgian immigrants leaving abroad and remaining political elites did not have much wager towards Germany, however, some of the elite groups still tried to flip the coin and sent a decree to German leadership to consider recognition of Georgian independence and requested patronage. </a:t>
            </a:r>
          </a:p>
        </p:txBody>
      </p:sp>
    </p:spTree>
    <p:extLst>
      <p:ext uri="{BB962C8B-B14F-4D97-AF65-F5344CB8AC3E}">
        <p14:creationId xmlns:p14="http://schemas.microsoft.com/office/powerpoint/2010/main" val="195001104"/>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643</TotalTime>
  <Words>1509</Words>
  <Application>Microsoft Office PowerPoint</Application>
  <PresentationFormat>Widescreen</PresentationFormat>
  <Paragraphs>68</Paragraphs>
  <Slides>11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-apple-system</vt:lpstr>
      <vt:lpstr>Arial</vt:lpstr>
      <vt:lpstr>Calibri</vt:lpstr>
      <vt:lpstr>Calibri body</vt:lpstr>
      <vt:lpstr>Calibri Light</vt:lpstr>
      <vt:lpstr>GaramondPremierW08-Capt</vt:lpstr>
      <vt:lpstr>Gudea</vt:lpstr>
      <vt:lpstr>Sylfaen</vt:lpstr>
      <vt:lpstr>Wingdings</vt:lpstr>
      <vt:lpstr>Retrospect</vt:lpstr>
      <vt:lpstr>Local and International Dimensions of Georgian Politics after Sovietization</vt:lpstr>
      <vt:lpstr>Empire or attempt of creating alternative modernity?</vt:lpstr>
      <vt:lpstr>Geopolitical situation in Caucasus in early 20 century  </vt:lpstr>
      <vt:lpstr>Reluctant political reality of Georgia in 1920s</vt:lpstr>
      <vt:lpstr>PowerPoint Presentation</vt:lpstr>
      <vt:lpstr>Attempts to Restore Georgia’s independence </vt:lpstr>
      <vt:lpstr>Attempts to Restore Georgia’s independence </vt:lpstr>
      <vt:lpstr>Attempts to Restore Georgia’s independence </vt:lpstr>
      <vt:lpstr>Attempts to Restore Georgia’s independence </vt:lpstr>
      <vt:lpstr>Attempts to Restore Georgia’s independence </vt:lpstr>
      <vt:lpstr>Reassessing Local and International Dimensions of Georgian Politics After a Century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and International Dimensions of Georgian Politics after Sovietization</dc:title>
  <dc:creator>User</dc:creator>
  <cp:lastModifiedBy>User</cp:lastModifiedBy>
  <cp:revision>7</cp:revision>
  <dcterms:created xsi:type="dcterms:W3CDTF">2023-09-12T19:38:56Z</dcterms:created>
  <dcterms:modified xsi:type="dcterms:W3CDTF">2023-09-14T05:25:59Z</dcterms:modified>
</cp:coreProperties>
</file>