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0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6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1717-0FF2-4C1F-B8A6-FC786D2CF0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858982"/>
            <a:ext cx="9518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“Lenin, Putin and  separatism in Georgia –  the century long problem of so called </a:t>
            </a:r>
          </a:p>
          <a:p>
            <a:pPr algn="ctr"/>
            <a:r>
              <a:rPr lang="en-US" sz="4000" b="1" dirty="0"/>
              <a:t>South Ossetia”</a:t>
            </a: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68690" y="3983741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Bragvadze</a:t>
            </a:r>
          </a:p>
          <a:p>
            <a:r>
              <a:rPr lang="en-US" b="1" dirty="0"/>
              <a:t>PhD-c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951" y="5527963"/>
            <a:ext cx="472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Interdisciplinary Summer School </a:t>
            </a:r>
          </a:p>
          <a:p>
            <a:pPr algn="ctr"/>
            <a:r>
              <a:rPr lang="en-US" b="1" dirty="0"/>
              <a:t>“Explore Caucasus: at the Crossroad of Empires </a:t>
            </a:r>
          </a:p>
        </p:txBody>
      </p:sp>
    </p:spTree>
    <p:extLst>
      <p:ext uri="{BB962C8B-B14F-4D97-AF65-F5344CB8AC3E}">
        <p14:creationId xmlns:p14="http://schemas.microsoft.com/office/powerpoint/2010/main" val="389543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138" y="2243138"/>
            <a:ext cx="10478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August 7, 2008 – Russian Military aggression against Georgia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August 12, 2008 – Ceasefire Agreement brokered by EU signed </a:t>
            </a:r>
          </a:p>
        </p:txBody>
      </p:sp>
    </p:spTree>
    <p:extLst>
      <p:ext uri="{BB962C8B-B14F-4D97-AF65-F5344CB8AC3E}">
        <p14:creationId xmlns:p14="http://schemas.microsoft.com/office/powerpoint/2010/main" val="281829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56" y="0"/>
            <a:ext cx="925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74023"/>
            <a:ext cx="8277225" cy="58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38" y="414338"/>
            <a:ext cx="1866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After 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095374"/>
            <a:ext cx="9329738" cy="52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1" y="0"/>
            <a:ext cx="10291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1340" y="695117"/>
            <a:ext cx="2669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Joining Russia? </a:t>
            </a:r>
          </a:p>
          <a:p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7120" y="2719388"/>
            <a:ext cx="1039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30 March 2022, President Anatoly </a:t>
            </a:r>
            <a:r>
              <a:rPr lang="en-US" sz="2000" b="1" dirty="0" err="1"/>
              <a:t>Bibilov</a:t>
            </a:r>
            <a:r>
              <a:rPr lang="en-US" sz="2000" b="1" dirty="0"/>
              <a:t> announced his intention to begin legal proceedings </a:t>
            </a:r>
          </a:p>
          <a:p>
            <a:r>
              <a:rPr lang="en-US" sz="2000" b="1" dirty="0"/>
              <a:t>in the near future to integration with the Russian Federation</a:t>
            </a:r>
          </a:p>
        </p:txBody>
      </p:sp>
    </p:spTree>
    <p:extLst>
      <p:ext uri="{BB962C8B-B14F-4D97-AF65-F5344CB8AC3E}">
        <p14:creationId xmlns:p14="http://schemas.microsoft.com/office/powerpoint/2010/main" val="376202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440403"/>
            <a:ext cx="8465127" cy="59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8" y="1260763"/>
            <a:ext cx="10460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February – March, 1921 – Bolshevik Invasion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April, 1922 – South </a:t>
            </a:r>
            <a:r>
              <a:rPr lang="en-US" sz="4000" b="1" dirty="0" err="1"/>
              <a:t>Ossetian</a:t>
            </a:r>
            <a:r>
              <a:rPr lang="en-US" sz="4000" b="1" dirty="0"/>
              <a:t> Autonomous Oblast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December, 1936 – North </a:t>
            </a:r>
            <a:r>
              <a:rPr lang="en-US" sz="4000" b="1" dirty="0" err="1"/>
              <a:t>Ossetian</a:t>
            </a:r>
            <a:r>
              <a:rPr lang="en-US" sz="4000" b="1" dirty="0"/>
              <a:t> Autonomous Republic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0519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360218"/>
            <a:ext cx="8714509" cy="61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0846" y="813953"/>
            <a:ext cx="114050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1988 - The South </a:t>
            </a:r>
            <a:r>
              <a:rPr lang="en-US" b="1" dirty="0" err="1"/>
              <a:t>Ossetian</a:t>
            </a:r>
            <a:r>
              <a:rPr lang="en-US" b="1" dirty="0"/>
              <a:t> Popular Front (</a:t>
            </a:r>
            <a:r>
              <a:rPr lang="en-US" b="1" i="1" dirty="0" err="1"/>
              <a:t>Ademon</a:t>
            </a:r>
            <a:r>
              <a:rPr lang="en-US" b="1" i="1" dirty="0"/>
              <a:t> </a:t>
            </a:r>
            <a:r>
              <a:rPr lang="en-US" b="1" i="1" dirty="0" err="1"/>
              <a:t>Nykhas</a:t>
            </a:r>
            <a:r>
              <a:rPr lang="en-US" b="1" dirty="0"/>
              <a:t>) was established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10 November 1989 -  the South </a:t>
            </a:r>
            <a:r>
              <a:rPr lang="en-US" b="1" dirty="0" err="1"/>
              <a:t>Ossetian</a:t>
            </a:r>
            <a:r>
              <a:rPr lang="en-US" b="1" dirty="0"/>
              <a:t> regional council asked the Georgian Supreme Council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to upgrade the region to the status of an Autonomous Republic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11 November, 1989 -  this decision was revoked by the Georgian Supreme Soviet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July 1990 - The Georgian Supreme Soviet adopted a law barring regional parties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September 1990 - The South </a:t>
            </a:r>
            <a:r>
              <a:rPr lang="en-US" b="1" dirty="0" err="1"/>
              <a:t>Ossetian</a:t>
            </a:r>
            <a:r>
              <a:rPr lang="en-US" b="1" dirty="0"/>
              <a:t> regional council passed a "declaration of national sovereignty",</a:t>
            </a:r>
          </a:p>
          <a:p>
            <a:pPr>
              <a:lnSpc>
                <a:spcPct val="200000"/>
              </a:lnSpc>
            </a:pPr>
            <a:r>
              <a:rPr lang="en-US" b="1" dirty="0"/>
              <a:t> proclaiming the South </a:t>
            </a:r>
            <a:r>
              <a:rPr lang="en-US" b="1" dirty="0" err="1"/>
              <a:t>Ossetian</a:t>
            </a:r>
            <a:r>
              <a:rPr lang="en-US" b="1" dirty="0"/>
              <a:t> Soviet Democratic Republic within the Soviet Union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October 1990, the parliamentary election in Georgia was won by </a:t>
            </a:r>
            <a:r>
              <a:rPr lang="en-US" b="1" dirty="0" err="1"/>
              <a:t>Zviad</a:t>
            </a:r>
            <a:r>
              <a:rPr lang="en-US" b="1" dirty="0"/>
              <a:t> </a:t>
            </a:r>
            <a:r>
              <a:rPr lang="en-US" b="1" dirty="0" err="1"/>
              <a:t>Gamsakhurdia’s</a:t>
            </a:r>
            <a:r>
              <a:rPr lang="en-US" b="1" dirty="0"/>
              <a:t> "Round Table" block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 On 11 December 1990, </a:t>
            </a:r>
            <a:r>
              <a:rPr lang="en-US" b="1" dirty="0" err="1"/>
              <a:t>Zviad</a:t>
            </a:r>
            <a:r>
              <a:rPr lang="en-US" b="1" dirty="0"/>
              <a:t> </a:t>
            </a:r>
            <a:r>
              <a:rPr lang="en-US" b="1" dirty="0" err="1"/>
              <a:t>Gamsakhurdia's</a:t>
            </a:r>
            <a:r>
              <a:rPr lang="en-US" b="1" dirty="0"/>
              <a:t> government abolished South Ossetia's autonomous status </a:t>
            </a:r>
          </a:p>
        </p:txBody>
      </p:sp>
    </p:spTree>
    <p:extLst>
      <p:ext uri="{BB962C8B-B14F-4D97-AF65-F5344CB8AC3E}">
        <p14:creationId xmlns:p14="http://schemas.microsoft.com/office/powerpoint/2010/main" val="225805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1428750"/>
            <a:ext cx="1067567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300" b="1" dirty="0"/>
              <a:t>22 </a:t>
            </a:r>
            <a:r>
              <a:rPr lang="fr-FR" sz="2300" b="1" dirty="0" err="1"/>
              <a:t>December</a:t>
            </a:r>
            <a:r>
              <a:rPr lang="fr-FR" sz="2300" b="1" dirty="0"/>
              <a:t>, 1991 –  a coup d'état </a:t>
            </a:r>
            <a:r>
              <a:rPr lang="fr-FR" sz="2300" b="1" dirty="0" err="1"/>
              <a:t>start</a:t>
            </a:r>
            <a:r>
              <a:rPr lang="en-US" sz="2300" b="1" dirty="0" err="1"/>
              <a:t>ed</a:t>
            </a:r>
            <a:r>
              <a:rPr lang="en-US" sz="2300" b="1" dirty="0"/>
              <a:t> </a:t>
            </a:r>
            <a:r>
              <a:rPr lang="fr-FR" sz="2300" b="1" dirty="0"/>
              <a:t>in </a:t>
            </a:r>
            <a:r>
              <a:rPr lang="fr-FR" sz="2300" b="1" dirty="0" err="1"/>
              <a:t>Tbilisi</a:t>
            </a:r>
            <a:r>
              <a:rPr lang="fr-FR" sz="23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6 January, 1992 - </a:t>
            </a:r>
            <a:r>
              <a:rPr lang="en-US" sz="2300" b="1" dirty="0" err="1"/>
              <a:t>Gamsakhurdia</a:t>
            </a:r>
            <a:r>
              <a:rPr lang="en-US" sz="2300" b="1" dirty="0"/>
              <a:t> and several of his supporters fled the city for exile. </a:t>
            </a:r>
          </a:p>
          <a:p>
            <a:r>
              <a:rPr lang="en-US" sz="2300" b="1" dirty="0"/>
              <a:t>The Military Council was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19 January, 1992 - An Independence Referendum was held in South Ossetia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March 1992 – The Military Council invited Eduard Shevardnadze. </a:t>
            </a:r>
          </a:p>
          <a:p>
            <a:r>
              <a:rPr lang="en-US" sz="2300" b="1" dirty="0"/>
              <a:t>After his arrival the State Council was created </a:t>
            </a:r>
          </a:p>
          <a:p>
            <a:r>
              <a:rPr lang="fr-FR" sz="2300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24 June 1992, Shevardnadze and the South </a:t>
            </a:r>
            <a:r>
              <a:rPr lang="en-US" sz="2300" b="1" dirty="0" err="1"/>
              <a:t>Ossetian</a:t>
            </a:r>
            <a:r>
              <a:rPr lang="en-US" sz="2300" b="1" dirty="0"/>
              <a:t> government signed </a:t>
            </a:r>
          </a:p>
          <a:p>
            <a:r>
              <a:rPr lang="en-US" sz="2300" b="1" dirty="0"/>
              <a:t>the Sochi ceasefire agreement  brokered by Russia. </a:t>
            </a:r>
          </a:p>
          <a:p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1297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56" y="0"/>
            <a:ext cx="925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414" y="371474"/>
            <a:ext cx="37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Ergneti</a:t>
            </a:r>
            <a:r>
              <a:rPr lang="en-US" sz="2400" b="1" dirty="0"/>
              <a:t> Black Market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159518"/>
            <a:ext cx="7400925" cy="55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1785938"/>
            <a:ext cx="102155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May 2004 - Closure of </a:t>
            </a:r>
            <a:r>
              <a:rPr lang="en-US" sz="3000" b="1" dirty="0" err="1"/>
              <a:t>Ergneti</a:t>
            </a:r>
            <a:r>
              <a:rPr lang="en-US" sz="3000" b="1" dirty="0"/>
              <a:t>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August 2004 Escalation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April 2007 – Temporary Administration of former South </a:t>
            </a:r>
            <a:r>
              <a:rPr lang="en-US" sz="3000" b="1" dirty="0" err="1"/>
              <a:t>Ossetian</a:t>
            </a:r>
            <a:r>
              <a:rPr lang="en-US" sz="3000" b="1" dirty="0"/>
              <a:t> AO was Created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5363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343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16</cp:revision>
  <dcterms:created xsi:type="dcterms:W3CDTF">2023-09-13T19:09:02Z</dcterms:created>
  <dcterms:modified xsi:type="dcterms:W3CDTF">2023-10-27T05:26:02Z</dcterms:modified>
</cp:coreProperties>
</file>