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4"/>
  </p:notesMasterIdLst>
  <p:sldIdLst>
    <p:sldId id="256" r:id="rId2"/>
    <p:sldId id="257" r:id="rId3"/>
    <p:sldId id="258" r:id="rId4"/>
    <p:sldId id="260" r:id="rId5"/>
    <p:sldId id="261" r:id="rId6"/>
    <p:sldId id="262" r:id="rId7"/>
    <p:sldId id="266" r:id="rId8"/>
    <p:sldId id="267" r:id="rId9"/>
    <p:sldId id="269" r:id="rId10"/>
    <p:sldId id="268" r:id="rId11"/>
    <p:sldId id="263"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EB900-A235-4A2A-9BA7-99FB59C7AF31}"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43314-7868-4276-8940-8E613179B2FE}" type="slidenum">
              <a:rPr lang="en-US" smtClean="0"/>
              <a:t>‹#›</a:t>
            </a:fld>
            <a:endParaRPr lang="en-US"/>
          </a:p>
        </p:txBody>
      </p:sp>
    </p:spTree>
    <p:extLst>
      <p:ext uri="{BB962C8B-B14F-4D97-AF65-F5344CB8AC3E}">
        <p14:creationId xmlns:p14="http://schemas.microsoft.com/office/powerpoint/2010/main" val="406297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43314-7868-4276-8940-8E613179B2FE}" type="slidenum">
              <a:rPr lang="en-US" smtClean="0"/>
              <a:t>3</a:t>
            </a:fld>
            <a:endParaRPr lang="en-US"/>
          </a:p>
        </p:txBody>
      </p:sp>
    </p:spTree>
    <p:extLst>
      <p:ext uri="{BB962C8B-B14F-4D97-AF65-F5344CB8AC3E}">
        <p14:creationId xmlns:p14="http://schemas.microsoft.com/office/powerpoint/2010/main" val="191486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2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11649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118148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7109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489ED-6C24-4928-9334-B4C7EA1E02A4}"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5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489ED-6C24-4928-9334-B4C7EA1E02A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326161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489ED-6C24-4928-9334-B4C7EA1E02A4}"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17132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489ED-6C24-4928-9334-B4C7EA1E02A4}"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20358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4489ED-6C24-4928-9334-B4C7EA1E02A4}" type="datetimeFigureOut">
              <a:rPr lang="en-US" smtClean="0"/>
              <a:t>10/31/2023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314138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4489ED-6C24-4928-9334-B4C7EA1E02A4}" type="datetimeFigureOut">
              <a:rPr lang="en-US" smtClean="0"/>
              <a:t>10/31/2023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796E8D-E153-45F6-8C7F-1ED2A2FA952A}" type="slidenum">
              <a:rPr lang="en-US" smtClean="0"/>
              <a:t>‹#›</a:t>
            </a:fld>
            <a:endParaRPr lang="en-US"/>
          </a:p>
        </p:txBody>
      </p:sp>
    </p:spTree>
    <p:extLst>
      <p:ext uri="{BB962C8B-B14F-4D97-AF65-F5344CB8AC3E}">
        <p14:creationId xmlns:p14="http://schemas.microsoft.com/office/powerpoint/2010/main" val="938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489ED-6C24-4928-9334-B4C7EA1E02A4}"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58633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4489ED-6C24-4928-9334-B4C7EA1E02A4}" type="datetimeFigureOut">
              <a:rPr lang="en-US" smtClean="0"/>
              <a:t>10/31/2023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796E8D-E153-45F6-8C7F-1ED2A2FA952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7765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BE38-CBBC-48A6-A74B-2B03847F8BA8}"/>
              </a:ext>
            </a:extLst>
          </p:cNvPr>
          <p:cNvSpPr>
            <a:spLocks noGrp="1"/>
          </p:cNvSpPr>
          <p:nvPr>
            <p:ph type="ctrTitle"/>
          </p:nvPr>
        </p:nvSpPr>
        <p:spPr/>
        <p:txBody>
          <a:bodyPr>
            <a:normAutofit/>
          </a:bodyPr>
          <a:lstStyle/>
          <a:p>
            <a:pPr algn="ctr"/>
            <a:r>
              <a:rPr lang="ka-GE" sz="2400" dirty="0">
                <a:effectLst/>
                <a:latin typeface="Sylfaen" panose="010A0502050306030303" pitchFamily="18" charset="0"/>
                <a:ea typeface="Calibri" panose="020F0502020204030204" pitchFamily="34" charset="0"/>
                <a:cs typeface="Times New Roman" panose="02020603050405020304" pitchFamily="18" charset="0"/>
              </a:rPr>
              <a:t>საქართველოს პოლიტიკის ადგილობრივი და საერთაშორისო განზომილებები გასაბჭოების შემდეგ</a:t>
            </a:r>
            <a:endParaRPr lang="en-US" sz="9600" dirty="0"/>
          </a:p>
        </p:txBody>
      </p:sp>
      <p:sp>
        <p:nvSpPr>
          <p:cNvPr id="3" name="Subtitle 2">
            <a:extLst>
              <a:ext uri="{FF2B5EF4-FFF2-40B4-BE49-F238E27FC236}">
                <a16:creationId xmlns:a16="http://schemas.microsoft.com/office/drawing/2014/main" id="{8DF3E9BB-A67B-40DC-B9CC-246AED0D4276}"/>
              </a:ext>
            </a:extLst>
          </p:cNvPr>
          <p:cNvSpPr>
            <a:spLocks noGrp="1"/>
          </p:cNvSpPr>
          <p:nvPr>
            <p:ph type="subTitle" idx="1"/>
          </p:nvPr>
        </p:nvSpPr>
        <p:spPr>
          <a:xfrm>
            <a:off x="1111195" y="4674282"/>
            <a:ext cx="10058400" cy="1143000"/>
          </a:xfrm>
        </p:spPr>
        <p:txBody>
          <a:bodyPr>
            <a:normAutofit lnSpcReduction="10000"/>
          </a:bodyPr>
          <a:lstStyle/>
          <a:p>
            <a:pPr algn="ctr"/>
            <a:r>
              <a:rPr lang="ka-GE" sz="2000" cap="none" dirty="0"/>
              <a:t>ინტერდისციპლინარული საზაფხულო სკოლა „გამოიკვლიეთ საქართველო იმპერიების გზაჯვარედინზე“</a:t>
            </a:r>
            <a:endParaRPr lang="en-US" sz="2000" dirty="0"/>
          </a:p>
          <a:p>
            <a:pPr algn="ctr"/>
            <a:r>
              <a:rPr lang="ka-GE" cap="none" dirty="0"/>
              <a:t>ასოც. პროფ. დოქტ. თამთა ცხოვრებაძე</a:t>
            </a:r>
            <a:endParaRPr lang="en-US" cap="none" dirty="0"/>
          </a:p>
        </p:txBody>
      </p:sp>
      <p:pic>
        <p:nvPicPr>
          <p:cNvPr id="5" name="Picture 4">
            <a:extLst>
              <a:ext uri="{FF2B5EF4-FFF2-40B4-BE49-F238E27FC236}">
                <a16:creationId xmlns:a16="http://schemas.microsoft.com/office/drawing/2014/main" id="{9FC1DE1D-205F-4FC3-979F-85E5C397A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051" y="132550"/>
            <a:ext cx="6645897" cy="3296450"/>
          </a:xfrm>
          <a:prstGeom prst="rect">
            <a:avLst/>
          </a:prstGeom>
        </p:spPr>
      </p:pic>
    </p:spTree>
    <p:extLst>
      <p:ext uri="{BB962C8B-B14F-4D97-AF65-F5344CB8AC3E}">
        <p14:creationId xmlns:p14="http://schemas.microsoft.com/office/powerpoint/2010/main" val="378016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ka-GE" sz="4400" dirty="0"/>
              <a:t>საქართველოს დემოკრატიული რესპუბლიკის აღდგენის გზების ძიება</a:t>
            </a:r>
            <a:endParaRPr lang="en-US" sz="44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3693319"/>
          </a:xfrm>
          <a:prstGeom prst="rect">
            <a:avLst/>
          </a:prstGeom>
          <a:noFill/>
        </p:spPr>
        <p:txBody>
          <a:bodyPr wrap="square" rtlCol="0">
            <a:spAutoFit/>
          </a:bodyPr>
          <a:lstStyle/>
          <a:p>
            <a:pPr marL="285750" indent="-285750">
              <a:buFont typeface="Arial" panose="020B0604020202020204" pitchFamily="34" charset="0"/>
              <a:buChar char="•"/>
            </a:pPr>
            <a:r>
              <a:rPr lang="ka-GE" dirty="0"/>
              <a:t>გეგმა დ </a:t>
            </a:r>
            <a:r>
              <a:rPr lang="en-US" dirty="0"/>
              <a:t>– </a:t>
            </a:r>
            <a:r>
              <a:rPr lang="ka-GE" dirty="0"/>
              <a:t>არამდგრადი საბჭოთა რეჟიმის შესაძლო შინაგანი კრახი</a:t>
            </a:r>
            <a:endParaRPr lang="en-US" dirty="0"/>
          </a:p>
          <a:p>
            <a:pPr marL="285750" indent="-285750">
              <a:buFont typeface="Arial" panose="020B0604020202020204" pitchFamily="34" charset="0"/>
              <a:buChar char="•"/>
            </a:pPr>
            <a:endParaRPr lang="en-US" dirty="0"/>
          </a:p>
          <a:p>
            <a:pPr algn="just"/>
            <a:r>
              <a:rPr lang="ka-GE" dirty="0"/>
              <a:t>საქართველოში ცხადად აანალიზებდნენ რომ საბჭოთა რეჟიმის გაძლიერება რუსეთის სამხედრო ძალის ქვეყნის ტერიტორიაზე არსებობაზე იყო დამოკიდებული, შესაბამისად, რუსეთის სხვა ცხადი საფრთხეებისადმი ყურადღების გადატანით, მათ შორის შიდა პრობლემების მიმართ, საქართველოს ექნებოდა შანსი რუსეთის ჯარის არყოფნის შემთხვევაში ებრძოლა დამოუკიდებლობის აღსადგენად. </a:t>
            </a:r>
          </a:p>
          <a:p>
            <a:pPr algn="just"/>
            <a:r>
              <a:rPr lang="ka-GE" dirty="0"/>
              <a:t>მეორე მსოფლიო ომში გამარჯვებულის სტატუსმა და რუსეთის სამხედრო ძლიერების მეტად წარმოჩენის სურვილმა გარკვეული იმედგაცრუება შეიტანა ამ გეგმის მომხრეთა რიგებში, თუმცა მეოცე საუკუნის მეორე ნახევრისათვის ცხადი გახდა რომ არაპროპორციულმა სამხედრო ხარჯებმა და გაუარესებულმა საშინაო პოლიტიკამ საბჭოთა იმპერიის რღვევა გამოიწვია.</a:t>
            </a:r>
          </a:p>
          <a:p>
            <a:pPr algn="just"/>
            <a:endParaRPr lang="ka-GE" dirty="0"/>
          </a:p>
        </p:txBody>
      </p:sp>
    </p:spTree>
    <p:extLst>
      <p:ext uri="{BB962C8B-B14F-4D97-AF65-F5344CB8AC3E}">
        <p14:creationId xmlns:p14="http://schemas.microsoft.com/office/powerpoint/2010/main" val="262845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Autofit/>
          </a:bodyPr>
          <a:lstStyle/>
          <a:p>
            <a:pPr algn="ctr"/>
            <a:r>
              <a:rPr lang="ka-GE" sz="2800" dirty="0"/>
              <a:t>საქართველოს პოლიტიკის ლოკალური და საერთაშორისო განზომილებების შეფასება საუკუნის პრიზმაში</a:t>
            </a:r>
            <a:endParaRPr lang="en-US" sz="28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C776D732-9091-404D-AC79-84B71002D123}"/>
              </a:ext>
            </a:extLst>
          </p:cNvPr>
          <p:cNvSpPr txBox="1"/>
          <p:nvPr/>
        </p:nvSpPr>
        <p:spPr>
          <a:xfrm>
            <a:off x="1147242" y="1894832"/>
            <a:ext cx="9958476" cy="3785652"/>
          </a:xfrm>
          <a:prstGeom prst="rect">
            <a:avLst/>
          </a:prstGeom>
          <a:noFill/>
        </p:spPr>
        <p:txBody>
          <a:bodyPr wrap="square" rtlCol="0">
            <a:spAutoFit/>
          </a:bodyPr>
          <a:lstStyle/>
          <a:p>
            <a:pPr marL="285750" indent="-285750" algn="just">
              <a:buFont typeface="Arial" panose="020B0604020202020204" pitchFamily="34" charset="0"/>
              <a:buChar char="•"/>
            </a:pPr>
            <a:r>
              <a:rPr lang="ka-GE" sz="1600" dirty="0"/>
              <a:t>100 წლის წინ საქართველომ მიიღო სტრატეგიული გადაწყვეტილება, აერჩია ევროპული მომავალი საქართველოს დამოუკიდებლობისა და სახელმწიფოებრიობის შენარჩუნებისათვის. ისტორია პიერიოდულად სთავაზობს სახელმწიფოებს შესაძლებლობას, გამოწვევების პარალელურად, არ განიცადონ კრაზი და გამოწვევები გამოიყენონ შემდგომი განვითარების მიზნით. გასაბჭოებიდან 70 წლის შემდეგ, საქართველოს მიეცა შანსი აღედგინა დამოუკიდებლობა და აეშენებინა თავისუფალი სახელმწიფო.</a:t>
            </a:r>
          </a:p>
          <a:p>
            <a:pPr marL="285750" indent="-285750" algn="just">
              <a:buFont typeface="Arial" panose="020B0604020202020204" pitchFamily="34" charset="0"/>
              <a:buChar char="•"/>
            </a:pPr>
            <a:r>
              <a:rPr lang="ka-GE" sz="1600" dirty="0"/>
              <a:t>ხანმოკლე არსებობის მიუხედავად, 1918 წლის დამოუკიდებლობის აქტი, რომელმაც გააცოცხლა პირველი რესპუბლიკა (საქართველოს დემოკრატიული რესპუბლიკა), კვლავ გამორჩეული შემთხვევაა პოსტსაბჭოთა სივრცეში. </a:t>
            </a:r>
          </a:p>
          <a:p>
            <a:pPr marL="285750" indent="-285750" algn="just">
              <a:buFont typeface="Arial" panose="020B0604020202020204" pitchFamily="34" charset="0"/>
              <a:buChar char="•"/>
            </a:pPr>
            <a:r>
              <a:rPr lang="ka-GE" sz="1600" dirty="0"/>
              <a:t>ერთი საუკუნის განმავლობაში საქართველომ განიცადა მრავალი გადამწყვეტი მომენტი, რამაც ქართველების უმეტესობა დაარწმუნა საბჭოთა კავშირიდან გამოყოფის აუცილებლობაზე. სიმბოლურად, საქართველოს სახელმწიფოებრივი დამოუკიდებლობის აღდგენის შესახებ აქტს ხელი მოეწერა 9 აპრილიდან ორი წლის შემდეგ. ქართველთა კოლექტიურ მეხსიერებაში, დამოუკიდებლობა შეიძლება ითქვას მსხვერპლით და სისხლით მოპოვებულია და ამ დამოუკიდებლობის მიღწევის თარიღი - 9 აპრილი, ეხმიანება სწორედ სახელმწიფოს დამოუკიდებლობისთვის მებრძოლთა ხსოვნას. </a:t>
            </a:r>
            <a:endParaRPr lang="en-US" sz="1600" dirty="0"/>
          </a:p>
        </p:txBody>
      </p:sp>
    </p:spTree>
    <p:extLst>
      <p:ext uri="{BB962C8B-B14F-4D97-AF65-F5344CB8AC3E}">
        <p14:creationId xmlns:p14="http://schemas.microsoft.com/office/powerpoint/2010/main" val="103938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F474-FD0D-4DAC-B612-E27EA3EA3BF7}"/>
              </a:ext>
            </a:extLst>
          </p:cNvPr>
          <p:cNvSpPr>
            <a:spLocks noGrp="1"/>
          </p:cNvSpPr>
          <p:nvPr>
            <p:ph type="title"/>
          </p:nvPr>
        </p:nvSpPr>
        <p:spPr/>
        <p:txBody>
          <a:bodyPr>
            <a:normAutofit/>
          </a:bodyPr>
          <a:lstStyle/>
          <a:p>
            <a:r>
              <a:rPr lang="ka-GE" sz="4000" dirty="0"/>
              <a:t>დამოწმებული ლიტერატურა</a:t>
            </a:r>
            <a:endParaRPr lang="en-US" sz="4000" dirty="0"/>
          </a:p>
        </p:txBody>
      </p:sp>
      <p:sp>
        <p:nvSpPr>
          <p:cNvPr id="3" name="Content Placeholder 2">
            <a:extLst>
              <a:ext uri="{FF2B5EF4-FFF2-40B4-BE49-F238E27FC236}">
                <a16:creationId xmlns:a16="http://schemas.microsoft.com/office/drawing/2014/main" id="{0B5B64F2-B11E-487D-8E3E-53FEC7CE7E2B}"/>
              </a:ext>
            </a:extLst>
          </p:cNvPr>
          <p:cNvSpPr>
            <a:spLocks noGrp="1"/>
          </p:cNvSpPr>
          <p:nvPr>
            <p:ph idx="1"/>
          </p:nvPr>
        </p:nvSpPr>
        <p:spPr>
          <a:xfrm>
            <a:off x="1199406" y="1976181"/>
            <a:ext cx="10058400" cy="3274907"/>
          </a:xfrm>
        </p:spPr>
        <p:txBody>
          <a:bodyPr>
            <a:normAutofit fontScale="92500" lnSpcReduction="10000"/>
          </a:bodyPr>
          <a:lstStyle/>
          <a:p>
            <a:pPr marL="457200" indent="-457200">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Clingerman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Indigo. 2020. Analyzing the Georgian Opinion of the Soviet Annexation of Georgia. </a:t>
            </a:r>
          </a:p>
          <a:p>
            <a:pPr marL="457200" indent="-457200">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Sevil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Huseynova</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2019. Conflicts and De-Sovietization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Caucasus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en-US" sz="1800" dirty="0">
                <a:effectLst/>
                <a:latin typeface="Calibri" panose="020F0502020204030204" pitchFamily="34" charset="0"/>
                <a:ea typeface="Calibri" panose="020F0502020204030204" pitchFamily="34" charset="0"/>
                <a:cs typeface="Times New Roman" panose="02020603050405020304" pitchFamily="18" charset="0"/>
              </a:rPr>
              <a:t> Regimes and Memorial Landscape. Tbilisi.</a:t>
            </a:r>
          </a:p>
          <a:p>
            <a:pPr marL="457200" indent="-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Studies, Georgian Foundation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Startegic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International. n.d. Russian Expansion in the Caucasus and Georgia . </a:t>
            </a:r>
          </a:p>
          <a:p>
            <a:pPr marL="457200" indent="-457200">
              <a:lnSpc>
                <a:spcPct val="107000"/>
              </a:lnSpc>
              <a:spcAft>
                <a:spcPts val="80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მაცაბერიძე, მალხაზ. 2019. საქართველოს პოლიტიკური სისტემა . თბილისი: თბილისის სახელმწიფო უნივერსიტეტის გამომცემლობა.</a:t>
            </a:r>
          </a:p>
          <a:p>
            <a:pPr marL="457200" indent="-457200">
              <a:lnSpc>
                <a:spcPct val="107000"/>
              </a:lnSpc>
              <a:spcAft>
                <a:spcPts val="800"/>
              </a:spcAft>
            </a:pPr>
            <a:r>
              <a:rPr lang="ka-GE" sz="1800" dirty="0">
                <a:effectLst/>
                <a:latin typeface="Calibri" panose="020F0502020204030204" pitchFamily="34" charset="0"/>
                <a:ea typeface="Calibri" panose="020F0502020204030204" pitchFamily="34" charset="0"/>
                <a:cs typeface="Times New Roman" panose="02020603050405020304" pitchFamily="18" charset="0"/>
              </a:rPr>
              <a:t>ჭკადუა, გიორგი. 2020. "საბჭოთა ტერორი საქართველოს მეხსიერებაში". </a:t>
            </a: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13.</a:t>
            </a:r>
          </a:p>
          <a:p>
            <a:pPr marL="457200" indent="-457200">
              <a:lnSpc>
                <a:spcPct val="107000"/>
              </a:lnSpc>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8">
            <a:extLst>
              <a:ext uri="{FF2B5EF4-FFF2-40B4-BE49-F238E27FC236}">
                <a16:creationId xmlns:a16="http://schemas.microsoft.com/office/drawing/2014/main" id="{8B80881C-6E5F-4A85-93A6-62FA8B678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a:prstGeom prst="rect">
            <a:avLst/>
          </a:prstGeom>
        </p:spPr>
      </p:pic>
      <p:pic>
        <p:nvPicPr>
          <p:cNvPr id="5" name="Picture 4">
            <a:extLst>
              <a:ext uri="{FF2B5EF4-FFF2-40B4-BE49-F238E27FC236}">
                <a16:creationId xmlns:a16="http://schemas.microsoft.com/office/drawing/2014/main" id="{A2DAED23-5231-4B07-8C38-F21FE9F5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6" name="TextBox 5">
            <a:extLst>
              <a:ext uri="{FF2B5EF4-FFF2-40B4-BE49-F238E27FC236}">
                <a16:creationId xmlns:a16="http://schemas.microsoft.com/office/drawing/2014/main" id="{66FECE16-5AD2-444C-949E-3953700CA393}"/>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7" name="TextBox 6">
            <a:extLst>
              <a:ext uri="{FF2B5EF4-FFF2-40B4-BE49-F238E27FC236}">
                <a16:creationId xmlns:a16="http://schemas.microsoft.com/office/drawing/2014/main" id="{7D037988-B85F-4637-90E1-C7FD3A81E7EF}"/>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Tree>
    <p:extLst>
      <p:ext uri="{BB962C8B-B14F-4D97-AF65-F5344CB8AC3E}">
        <p14:creationId xmlns:p14="http://schemas.microsoft.com/office/powerpoint/2010/main" val="105285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fontScale="90000"/>
          </a:bodyPr>
          <a:lstStyle/>
          <a:p>
            <a:pPr algn="ctr"/>
            <a:r>
              <a:rPr lang="ka-GE" sz="4000" dirty="0"/>
              <a:t>იმპერია თუ ალტერნატიული თანადროული წესრიგის დამყარების მცდელობა? </a:t>
            </a:r>
            <a:endParaRPr lang="en-US" sz="40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98839915-244D-486A-AF1B-305BC469CFD0}"/>
              </a:ext>
            </a:extLst>
          </p:cNvPr>
          <p:cNvSpPr txBox="1"/>
          <p:nvPr/>
        </p:nvSpPr>
        <p:spPr>
          <a:xfrm>
            <a:off x="1197204" y="2413337"/>
            <a:ext cx="9958476" cy="3416320"/>
          </a:xfrm>
          <a:prstGeom prst="rect">
            <a:avLst/>
          </a:prstGeom>
          <a:noFill/>
        </p:spPr>
        <p:txBody>
          <a:bodyPr wrap="square" rtlCol="0">
            <a:spAutoFit/>
          </a:bodyPr>
          <a:lstStyle/>
          <a:p>
            <a:pPr marL="285750" indent="-285750">
              <a:buFont typeface="Wingdings" panose="05000000000000000000" pitchFamily="2" charset="2"/>
              <a:buChar char="§"/>
            </a:pPr>
            <a:r>
              <a:rPr lang="ka-GE" dirty="0">
                <a:solidFill>
                  <a:srgbClr val="131313"/>
                </a:solidFill>
                <a:latin typeface="-apple-system"/>
              </a:rPr>
              <a:t>საბჭოთა ანტი-იმპერიული იდეოლოგია როგორც რუსეთის შეფარული ჰეგემონობის მცდელობის ხედვა </a:t>
            </a:r>
          </a:p>
          <a:p>
            <a:pPr marL="285750" indent="-285750">
              <a:buFont typeface="Wingdings" panose="05000000000000000000" pitchFamily="2" charset="2"/>
              <a:buChar char="§"/>
            </a:pPr>
            <a:r>
              <a:rPr lang="ka-GE" dirty="0">
                <a:solidFill>
                  <a:srgbClr val="131313"/>
                </a:solidFill>
                <a:latin typeface="-apple-system"/>
              </a:rPr>
              <a:t>რუსული შოვინიზმი</a:t>
            </a:r>
            <a:endParaRPr lang="en-US" dirty="0"/>
          </a:p>
          <a:p>
            <a:pPr marL="285750" indent="-285750">
              <a:buFont typeface="Wingdings" panose="05000000000000000000" pitchFamily="2" charset="2"/>
              <a:buChar char="§"/>
            </a:pPr>
            <a:r>
              <a:rPr lang="ka-GE" dirty="0">
                <a:solidFill>
                  <a:srgbClr val="131313"/>
                </a:solidFill>
                <a:latin typeface="-apple-system"/>
              </a:rPr>
              <a:t>„ინდიგენიზაციის“ (ნატივიზაციის) პოლიტიკა - ეროვნებების ინტეგრირება ახალ მრავალეროვნულ სახელმწიფოში ეროვნული კულტურული მისწრაფებებისა და კუთვნილებების გათვალისწინებით (ფაქტობრივად ტერიტორიალიზებული ეთნოსი, რომელმაც შექმნა შიდა რესპუბლიკები და სხვა ადმინისტრაციული ერთეულები, რომლებიც უნდა მართულიყვნენ დომინანტური ეთნოკური წარმომადგენლებით)</a:t>
            </a:r>
          </a:p>
          <a:p>
            <a:pPr marL="285750" indent="-285750">
              <a:buFont typeface="Wingdings" panose="05000000000000000000" pitchFamily="2" charset="2"/>
              <a:buChar char="§"/>
            </a:pPr>
            <a:r>
              <a:rPr lang="ka-GE" dirty="0">
                <a:solidFill>
                  <a:srgbClr val="131313"/>
                </a:solidFill>
                <a:latin typeface="-apple-system"/>
              </a:rPr>
              <a:t>მოდერნიზაციის მიზანმიმართული დაჩქარება და ეროვნული თვითგამოხატვის ხელშემწყობი „პოზიტიური მიკუთვნებების“ ჩამოყალიბების მცდელობა, რომელიც მიმართული იყო ეროვნულ ელიტებში ნდობის ჩამოყალიბებაზე.</a:t>
            </a:r>
          </a:p>
          <a:p>
            <a:pPr marL="285750" indent="-285750">
              <a:buFont typeface="Wingdings" panose="05000000000000000000" pitchFamily="2" charset="2"/>
              <a:buChar char="§"/>
            </a:pPr>
            <a:r>
              <a:rPr lang="ka-GE" dirty="0">
                <a:solidFill>
                  <a:srgbClr val="131313"/>
                </a:solidFill>
                <a:latin typeface="-apple-system"/>
              </a:rPr>
              <a:t>სამხრეთ კავკასია და საქართველოს დამოუკიდებლობისთვის ბრძოლა</a:t>
            </a:r>
          </a:p>
        </p:txBody>
      </p:sp>
    </p:spTree>
    <p:extLst>
      <p:ext uri="{BB962C8B-B14F-4D97-AF65-F5344CB8AC3E}">
        <p14:creationId xmlns:p14="http://schemas.microsoft.com/office/powerpoint/2010/main" val="40313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fontScale="90000"/>
          </a:bodyPr>
          <a:lstStyle/>
          <a:p>
            <a:pPr algn="ctr"/>
            <a:r>
              <a:rPr lang="ka-GE" sz="4000" dirty="0"/>
              <a:t>გეოპოლიტიკური ვითარება სამხრეთ კავკასიაში მეოცე საუკუნის ადრეულ პერიოდში</a:t>
            </a:r>
            <a:endParaRPr lang="en-US" sz="44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5" name="TextBox 4">
            <a:extLst>
              <a:ext uri="{FF2B5EF4-FFF2-40B4-BE49-F238E27FC236}">
                <a16:creationId xmlns:a16="http://schemas.microsoft.com/office/drawing/2014/main" id="{54C9BDAA-EE34-43B3-A6E0-DED9DC4C830E}"/>
              </a:ext>
            </a:extLst>
          </p:cNvPr>
          <p:cNvSpPr txBox="1"/>
          <p:nvPr/>
        </p:nvSpPr>
        <p:spPr>
          <a:xfrm>
            <a:off x="1110636" y="2180736"/>
            <a:ext cx="10147170" cy="3970318"/>
          </a:xfrm>
          <a:prstGeom prst="rect">
            <a:avLst/>
          </a:prstGeom>
          <a:noFill/>
        </p:spPr>
        <p:txBody>
          <a:bodyPr wrap="square" rtlCol="0">
            <a:spAutoFit/>
          </a:bodyPr>
          <a:lstStyle/>
          <a:p>
            <a:pPr marL="285750" indent="-285750">
              <a:buFont typeface="Arial" panose="020B0604020202020204" pitchFamily="34" charset="0"/>
              <a:buChar char="•"/>
            </a:pPr>
            <a:r>
              <a:rPr lang="ka-GE" dirty="0"/>
              <a:t>1920 წლიდან შეცვლილი გეოპოლიტიკური ვითარება ცხადყოფს, რომ სამხრეთ კავკასიაზე გავლენის გადანაწილებისა და დადგენის პროცესი მიმდინარეობდა საბჭოთა რუსეთსა და თურქეთს შორის </a:t>
            </a:r>
          </a:p>
          <a:p>
            <a:pPr marL="285750" indent="-285750">
              <a:buFont typeface="Arial" panose="020B0604020202020204" pitchFamily="34" charset="0"/>
              <a:buChar char="•"/>
            </a:pPr>
            <a:r>
              <a:rPr lang="ka-GE" dirty="0"/>
              <a:t>დასავლეთის გავლენა და პოზიცირება შემცირებულია რეგიონში, რის ფონზეც მნიშვნელოვანი ქმედებები არ ხორციელდება დიდი ბრიტანეთის, საფრანგეთის, აშშ-სა და მათი პარტნიორების მხრიდან </a:t>
            </a:r>
          </a:p>
          <a:p>
            <a:pPr marL="285750" indent="-285750">
              <a:buFont typeface="Arial" panose="020B0604020202020204" pitchFamily="34" charset="0"/>
              <a:buChar char="•"/>
            </a:pPr>
            <a:r>
              <a:rPr lang="ka-GE" dirty="0"/>
              <a:t>აზერბაიჯანის გასაბჭოება დაიწყო 1920 წელს, რომელსაც მოჰყვა თურქეთ-სომხეთის ომი და სომხეთის გაყოფა საბჭოთა სომხეთად და თურქეთის  მიერ კონტროლირებად ნაწილად, ხოლო 1921 წელს ერთადერთი დარჩენილი დამოუკიდებელი ქვეყანა რეგიონში, საქართველოც შეუერთდა მათ ბედს. </a:t>
            </a:r>
          </a:p>
          <a:p>
            <a:pPr marL="285750" indent="-285750">
              <a:buFont typeface="Arial" panose="020B0604020202020204" pitchFamily="34" charset="0"/>
              <a:buChar char="•"/>
            </a:pPr>
            <a:r>
              <a:rPr lang="ka-GE" dirty="0"/>
              <a:t>არსებული ადმინისტრაციული და სოციო-ეკონომიკური სტრუქტურა შეცვალა კომუნისტური პარტიის პოლიტიკურმა, სოციო-ეკონომიკურმა და ადმინისტრაციულმა წყობამ</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47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ka-GE" sz="4000" dirty="0"/>
              <a:t>1920-იანი წლების იძულებითი პოლიტიკური რეალობა საქართველოში</a:t>
            </a:r>
            <a:endParaRPr lang="en-US" sz="40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2C2FB7D1-8C9D-4590-B885-48B6CAD584D6}"/>
              </a:ext>
            </a:extLst>
          </p:cNvPr>
          <p:cNvSpPr txBox="1"/>
          <p:nvPr/>
        </p:nvSpPr>
        <p:spPr>
          <a:xfrm>
            <a:off x="1110636" y="2243578"/>
            <a:ext cx="10069554" cy="3139321"/>
          </a:xfrm>
          <a:prstGeom prst="rect">
            <a:avLst/>
          </a:prstGeom>
          <a:noFill/>
        </p:spPr>
        <p:txBody>
          <a:bodyPr wrap="square" rtlCol="0">
            <a:spAutoFit/>
          </a:bodyPr>
          <a:lstStyle/>
          <a:p>
            <a:pPr marL="285750" indent="-285750">
              <a:buFont typeface="Arial" panose="020B0604020202020204" pitchFamily="34" charset="0"/>
              <a:buChar char="•"/>
            </a:pPr>
            <a:r>
              <a:rPr lang="ka-GE" dirty="0"/>
              <a:t>ქარველები ყოველთვის მიიჩნევდნენ კულტურულ ფასეულებებს როგორც განსხვავებულს რუსული ტრადიციებისაგან. სწორედ  ეს ღირებულებები იქცა 190-იანი წლების მთავარ დაპირისპირების იარაღად საბჭოთა ოკუპაციის შემდეგ. </a:t>
            </a:r>
          </a:p>
          <a:p>
            <a:pPr marL="285750" indent="-285750">
              <a:buFont typeface="Arial" panose="020B0604020202020204" pitchFamily="34" charset="0"/>
              <a:buChar char="•"/>
            </a:pPr>
            <a:r>
              <a:rPr lang="ka-GE" dirty="0"/>
              <a:t>თუმცა, იმავდროულად, საქართველოს მთავრობის წინაშე იდგა არამხოლოდ საბჭოთა რუსეთისაგან თავდაცვის საფრთხე, არამედ გარდაუვალ საჭიროებას წარმოადგენდა მოსახლეობის დარწმუნება, რომ დემოკრატიული რესპუბლიკის ახალი მთავრობა უკეთეს ალტერნატივას სთავაზობდა მათ ვიდრე საბჭოთა რუსეთთან შეერთება იყო. </a:t>
            </a:r>
          </a:p>
          <a:p>
            <a:pPr marL="285750" indent="-285750">
              <a:buFont typeface="Arial" panose="020B0604020202020204" pitchFamily="34" charset="0"/>
              <a:buChar char="•"/>
            </a:pPr>
            <a:r>
              <a:rPr lang="ka-GE" dirty="0"/>
              <a:t>პირველი მსოფლიო ომის დასასრულს, საბჭოთა რუსეთის შიშის ზრდის პარალელურად მსოფლიოში, საქართველოს მთავრობა იმედოვნებდა რომ შეძლებდა ძლიერი ქვეყნებისა და სტარტეგიული პარტნიორების დარწმუნებას დაეცვათ საქართველოს დამოუკიდებლობა და ინტერესები, რუსეთი გავლენის შემცირების ხარჯზე. </a:t>
            </a:r>
            <a:endParaRPr lang="en-US" dirty="0"/>
          </a:p>
        </p:txBody>
      </p:sp>
    </p:spTree>
    <p:extLst>
      <p:ext uri="{BB962C8B-B14F-4D97-AF65-F5344CB8AC3E}">
        <p14:creationId xmlns:p14="http://schemas.microsoft.com/office/powerpoint/2010/main" val="201782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987D4806-68F2-4AEB-9BF4-D4E50DF7534A}"/>
              </a:ext>
            </a:extLst>
          </p:cNvPr>
          <p:cNvSpPr txBox="1"/>
          <p:nvPr/>
        </p:nvSpPr>
        <p:spPr>
          <a:xfrm>
            <a:off x="1079839" y="1951672"/>
            <a:ext cx="10032321" cy="3139321"/>
          </a:xfrm>
          <a:prstGeom prst="rect">
            <a:avLst/>
          </a:prstGeom>
          <a:noFill/>
        </p:spPr>
        <p:txBody>
          <a:bodyPr wrap="square" rtlCol="0">
            <a:spAutoFit/>
          </a:bodyPr>
          <a:lstStyle/>
          <a:p>
            <a:pPr marL="285750" indent="-285750" algn="just">
              <a:buFont typeface="Arial" panose="020B0604020202020204" pitchFamily="34" charset="0"/>
              <a:buChar char="•"/>
            </a:pPr>
            <a:r>
              <a:rPr lang="ka-GE" dirty="0"/>
              <a:t>ქართული კულტურული და ეროვნული </a:t>
            </a:r>
            <a:r>
              <a:rPr lang="en-US" dirty="0"/>
              <a:t>“</a:t>
            </a:r>
            <a:r>
              <a:rPr lang="ka-GE" dirty="0"/>
              <a:t>გამოღვიძება</a:t>
            </a:r>
            <a:r>
              <a:rPr lang="en-US" dirty="0"/>
              <a:t>”</a:t>
            </a:r>
            <a:r>
              <a:rPr lang="ka-GE" dirty="0"/>
              <a:t> იყო ამოსავალი წერტილი საქართველოს კულტურული დამოუკიდებლობის შენარჩუნების სურვილისა, რისი გამოცდილებაც უკვე ჰქონდა ქვეყანას </a:t>
            </a:r>
            <a:r>
              <a:rPr lang="en-US" dirty="0"/>
              <a:t>XIX </a:t>
            </a:r>
            <a:r>
              <a:rPr lang="ka-GE" dirty="0"/>
              <a:t>საუკუნის მეორე ნახევარში. თუმცა ბევრი თვლიდა, რომ საქართველო გასაბჭოების შემდეგაც შეინარჩუნებდა რელიგიურ ავტონომიას.  </a:t>
            </a:r>
          </a:p>
          <a:p>
            <a:pPr marL="285750" indent="-285750" algn="just">
              <a:buFont typeface="Arial" panose="020B0604020202020204" pitchFamily="34" charset="0"/>
              <a:buChar char="•"/>
            </a:pPr>
            <a:r>
              <a:rPr lang="ka-GE" dirty="0"/>
              <a:t>მძლავრი უკმაყოფილების ტალღა ნაწილობრივ წარმოიშვა რუსეთის იმპერიაში სრული ინტეგრაციისა და ქართული კულტურის დაკარგვის შიშით. 1920-იან წლებში გენერალი კვინიტაძე თავის მოგონებებში წერდა: „ეტყობა ხსნა არ იყო. მაგრამ სამშობლოსა და ეროვნების სიყვარულმა გადაარჩინა იგი [საქართველო] საბოლოო განადგურებისგან. ქართულ საზოგადოებაში შეღწევის შესამჩნევი მცდელობის მიუხედავად, „საქართველოს პოლიტიკური დამოუკიდებლობის ოცნება არასოდეს მომკვდარა ხალხში“.</a:t>
            </a:r>
            <a:endParaRPr lang="en-US" dirty="0"/>
          </a:p>
        </p:txBody>
      </p:sp>
    </p:spTree>
    <p:extLst>
      <p:ext uri="{BB962C8B-B14F-4D97-AF65-F5344CB8AC3E}">
        <p14:creationId xmlns:p14="http://schemas.microsoft.com/office/powerpoint/2010/main" val="26400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ka-GE" sz="3200" dirty="0"/>
              <a:t>საქართველოს დემოკრატიული რესპუბლიკის აღდგენის გზების ძიება</a:t>
            </a:r>
            <a:endParaRPr lang="en-US" sz="72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862322"/>
          </a:xfrm>
          <a:prstGeom prst="rect">
            <a:avLst/>
          </a:prstGeom>
          <a:noFill/>
        </p:spPr>
        <p:txBody>
          <a:bodyPr wrap="square" rtlCol="0">
            <a:spAutoFit/>
          </a:bodyPr>
          <a:lstStyle/>
          <a:p>
            <a:pPr marL="285750" indent="-285750">
              <a:buFont typeface="Arial" panose="020B0604020202020204" pitchFamily="34" charset="0"/>
              <a:buChar char="•"/>
            </a:pPr>
            <a:r>
              <a:rPr lang="ka-GE" dirty="0"/>
              <a:t>გეგმა ა – საქართველოს დამოუკიდებლობის აღდგენა საბჭოთა რუსეთზე დასავლეთის ზეწოლის გზით</a:t>
            </a:r>
          </a:p>
          <a:p>
            <a:endParaRPr lang="en-US" dirty="0"/>
          </a:p>
          <a:p>
            <a:pPr algn="just"/>
            <a:r>
              <a:rPr lang="ka-GE" dirty="0"/>
              <a:t>საქართველოში არასოდეს დაუკარგავთ იმედი რომ დამოუკიდებლობის აღდგენა საქართველოს ევროპის დახმარებით შეეძლო. ამას მოწმობდა იმიგრაციაში წასული მთავრობაც, რომელსაც ღრმად სწამდა დასავლეთისა.  თუმცა, საბჭოთა მთავრობის მიერ სომხეთსა და აზერბაიჯანზე გავლენის მოპოვებამ, საშუალება მისცა საბჭოთა ხელისუფლებას მთავარი კარიბჭე და ეკონომიკური აქტივების კონტროლი ხელში ჩაეგდო, მათ შორის კავკასიის რკინიგზისა და ბაქო-ბათუმის ნავსადენისა. რომელმაც გარკვეულწილად შემაცირა საქართველოს სტრატეგიული მნიშვნელობა და ინტერესი დასავლეთისთვის. </a:t>
            </a:r>
          </a:p>
        </p:txBody>
      </p:sp>
    </p:spTree>
    <p:extLst>
      <p:ext uri="{BB962C8B-B14F-4D97-AF65-F5344CB8AC3E}">
        <p14:creationId xmlns:p14="http://schemas.microsoft.com/office/powerpoint/2010/main" val="26429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ka-GE" sz="3200" dirty="0"/>
              <a:t>საქართველოს დემოკრატიული რესპუბლიკის აღდგენის გზების ძიება</a:t>
            </a:r>
            <a:endParaRPr lang="en-US" sz="3200" dirty="0"/>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Plan A – Through the westerns support and increased pressure on Russia </a:t>
            </a:r>
          </a:p>
          <a:p>
            <a:pPr marL="285750" indent="-285750">
              <a:buFont typeface="Arial" panose="020B0604020202020204" pitchFamily="34" charset="0"/>
              <a:buChar char="•"/>
            </a:pPr>
            <a:endParaRPr lang="en-US" dirty="0"/>
          </a:p>
          <a:p>
            <a:r>
              <a:rPr lang="en-US" dirty="0"/>
              <a:t>The government authorities who were fled for immigration never left hope for the country to gain independence with the European countries support and gradient assistance. </a:t>
            </a:r>
          </a:p>
          <a:p>
            <a:r>
              <a:rPr lang="en-US" b="0" i="0" dirty="0">
                <a:solidFill>
                  <a:srgbClr val="2C2F34"/>
                </a:solidFill>
                <a:effectLst/>
                <a:latin typeface="-apple-system"/>
              </a:rPr>
              <a:t>However, when Soviet government took power in Azerbaijan getaways to Armenia and Azerbaijan were unlocked. It also meant that parts of the major economic arteries – Transcaucasian railway and Baku-Batum oil pipeline – were cut. The region, including Georgia, lost its significance for the west.</a:t>
            </a:r>
            <a:endParaRPr lang="en-US" dirty="0"/>
          </a:p>
        </p:txBody>
      </p:sp>
    </p:spTree>
    <p:extLst>
      <p:ext uri="{BB962C8B-B14F-4D97-AF65-F5344CB8AC3E}">
        <p14:creationId xmlns:p14="http://schemas.microsoft.com/office/powerpoint/2010/main" val="2952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3139321"/>
          </a:xfrm>
          <a:prstGeom prst="rect">
            <a:avLst/>
          </a:prstGeom>
          <a:noFill/>
        </p:spPr>
        <p:txBody>
          <a:bodyPr wrap="square" rtlCol="0">
            <a:spAutoFit/>
          </a:bodyPr>
          <a:lstStyle/>
          <a:p>
            <a:pPr marL="285750" indent="-285750">
              <a:buFont typeface="Arial" panose="020B0604020202020204" pitchFamily="34" charset="0"/>
              <a:buChar char="•"/>
            </a:pPr>
            <a:r>
              <a:rPr lang="ka-GE" dirty="0"/>
              <a:t>გეგმა ბ - დამოუკიდებლობის მოპოვება საკუთარი ძალებით</a:t>
            </a:r>
            <a:endParaRPr lang="en-US" dirty="0"/>
          </a:p>
          <a:p>
            <a:endParaRPr lang="en-US" dirty="0"/>
          </a:p>
          <a:p>
            <a:pPr algn="just"/>
            <a:r>
              <a:rPr lang="ka-GE" dirty="0"/>
              <a:t>საბჭოთა ოკუპაციას მოჰყვა ბევრი წინასწარ დაგეგმილი და სიტუაციურად წამოჭრილი წინააღმდეგლობა საქართველოში. საბჭოთა რეპრესიებისა და სისასტიკის პასუხი იყო 1924 წლის აგვისტოს აჯანყება, რომელიც მიზნად ისახავდა საქართველოს დამოუკიდებლობის აღდგენას საბჭოთა კავშირისგან; აჯანყებას ხელმძღვანელობდა საქართველოს დამოუკიდებლობის კომიტეტი, ანტისაბჭოთა პოლიტიკური ბლოკი, რომელსაც თავმჯდომარეობდა საქართველოს სოციალ-დემოკრატიული (მენშევიკური) პარტია. </a:t>
            </a:r>
          </a:p>
          <a:p>
            <a:pPr algn="just"/>
            <a:r>
              <a:rPr lang="ka-GE" dirty="0"/>
              <a:t>თუმცა, აჯანყებას შანსი ფაქტობრივად არც ჰქონია. არეულობების ლოკალიზებისა და აჯანყებების ჩახშობის მიზნით, გაჩაღდა რეპრესიების მასიური ტალღა, რომელმაც ათასობით ქართველის სიცოცხლე შეიწირა.</a:t>
            </a:r>
            <a:endParaRPr lang="en-US" dirty="0"/>
          </a:p>
        </p:txBody>
      </p:sp>
      <p:sp>
        <p:nvSpPr>
          <p:cNvPr id="14" name="Title 1">
            <a:extLst>
              <a:ext uri="{FF2B5EF4-FFF2-40B4-BE49-F238E27FC236}">
                <a16:creationId xmlns:a16="http://schemas.microsoft.com/office/drawing/2014/main" id="{823D9D30-CFA5-4600-976D-A3C851C78640}"/>
              </a:ext>
            </a:extLst>
          </p:cNvPr>
          <p:cNvSpPr txBox="1">
            <a:spLocks/>
          </p:cNvSpPr>
          <p:nvPr/>
        </p:nvSpPr>
        <p:spPr>
          <a:xfrm>
            <a:off x="1066800" y="13380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ka-GE" sz="3200" dirty="0"/>
              <a:t>საქართველოს დემოკრატიული რესპუბლიკის აღდგენის გზების ძიება</a:t>
            </a:r>
            <a:endParaRPr lang="en-US" sz="3200" dirty="0"/>
          </a:p>
        </p:txBody>
      </p:sp>
    </p:spTree>
    <p:extLst>
      <p:ext uri="{BB962C8B-B14F-4D97-AF65-F5344CB8AC3E}">
        <p14:creationId xmlns:p14="http://schemas.microsoft.com/office/powerpoint/2010/main" val="136121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862322"/>
          </a:xfrm>
          <a:prstGeom prst="rect">
            <a:avLst/>
          </a:prstGeom>
          <a:noFill/>
        </p:spPr>
        <p:txBody>
          <a:bodyPr wrap="square" rtlCol="0">
            <a:spAutoFit/>
          </a:bodyPr>
          <a:lstStyle/>
          <a:p>
            <a:pPr marL="285750" indent="-285750">
              <a:buFont typeface="Arial" panose="020B0604020202020204" pitchFamily="34" charset="0"/>
              <a:buChar char="•"/>
            </a:pPr>
            <a:r>
              <a:rPr lang="ka-GE" dirty="0"/>
              <a:t>გეგმა გ</a:t>
            </a:r>
            <a:r>
              <a:rPr lang="en-US" dirty="0"/>
              <a:t> – </a:t>
            </a:r>
            <a:r>
              <a:rPr lang="ka-GE" dirty="0"/>
              <a:t>საბჭოთა კავშირის დასუსტება/დამარცხების პერსპექტივა მსოფლიო ომში</a:t>
            </a:r>
            <a:endParaRPr lang="en-US" dirty="0"/>
          </a:p>
          <a:p>
            <a:pPr marL="285750" indent="-285750">
              <a:buFont typeface="Arial" panose="020B0604020202020204" pitchFamily="34" charset="0"/>
              <a:buChar char="•"/>
            </a:pPr>
            <a:endParaRPr lang="en-US" dirty="0"/>
          </a:p>
          <a:p>
            <a:pPr algn="just"/>
            <a:r>
              <a:rPr lang="ka-GE" dirty="0"/>
              <a:t>1941–1942 წლებში, როდესაც ნაცისტური გერმანია დაესხა თავს საბჭოთა კავშირს, ბევრი მიიჩნევდა რომ საბჭოთა კავშირი განწირული იყო. 1943 წლამდე საქართველოს ემიგრანტული მთავრობა არ კარგავდა იმედს ომის სასწორი საბჭოთა რუსეთის საწინააღმდეგოდ გადაიხრებოდა და დასუსტებული საბჭოთა რუსეთის პირობებში მეტი შანსი ექნებოდა საქართველოს დამოუკიდებლობის აღდგენის. მეორე მსოფლიო ომის დასასრულმა ცხადჰყო, რომ მსოფლიო ომის გამარჯვებული, ატომური შეიარაღებით აღჭურვილი და გაძლიერებული ჰეგემონური ნარატივების მქონე საბჭოთა კავშირის დამარცხება საქართველოსთვის შეუძლებელი იქნებოდა. </a:t>
            </a:r>
          </a:p>
        </p:txBody>
      </p:sp>
      <p:sp>
        <p:nvSpPr>
          <p:cNvPr id="8" name="Title 1">
            <a:extLst>
              <a:ext uri="{FF2B5EF4-FFF2-40B4-BE49-F238E27FC236}">
                <a16:creationId xmlns:a16="http://schemas.microsoft.com/office/drawing/2014/main" id="{872D52A2-B212-4189-86A0-81A231F9BA99}"/>
              </a:ext>
            </a:extLst>
          </p:cNvPr>
          <p:cNvSpPr txBox="1">
            <a:spLocks/>
          </p:cNvSpPr>
          <p:nvPr/>
        </p:nvSpPr>
        <p:spPr>
          <a:xfrm>
            <a:off x="1066800" y="13380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ka-GE" sz="3200" dirty="0"/>
              <a:t>საქართველოს დემოკრატიული რესპუბლიკის აღდგენის გზების ძიება</a:t>
            </a:r>
            <a:endParaRPr lang="en-US" sz="3200" dirty="0"/>
          </a:p>
        </p:txBody>
      </p:sp>
    </p:spTree>
    <p:extLst>
      <p:ext uri="{BB962C8B-B14F-4D97-AF65-F5344CB8AC3E}">
        <p14:creationId xmlns:p14="http://schemas.microsoft.com/office/powerpoint/2010/main" val="1950011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877</TotalTime>
  <Words>1443</Words>
  <Application>Microsoft Office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vt:lpstr>
      <vt:lpstr>Arial</vt:lpstr>
      <vt:lpstr>Calibri</vt:lpstr>
      <vt:lpstr>Calibri Light</vt:lpstr>
      <vt:lpstr>Sylfaen</vt:lpstr>
      <vt:lpstr>Wingdings</vt:lpstr>
      <vt:lpstr>Retrospect</vt:lpstr>
      <vt:lpstr>საქართველოს პოლიტიკის ადგილობრივი და საერთაშორისო განზომილებები გასაბჭოების შემდეგ</vt:lpstr>
      <vt:lpstr>იმპერია თუ ალტერნატიული თანადროული წესრიგის დამყარების მცდელობა? </vt:lpstr>
      <vt:lpstr>გეოპოლიტიკური ვითარება სამხრეთ კავკასიაში მეოცე საუკუნის ადრეულ პერიოდში</vt:lpstr>
      <vt:lpstr>1920-იანი წლების იძულებითი პოლიტიკური რეალობა საქართველოში</vt:lpstr>
      <vt:lpstr>PowerPoint Presentation</vt:lpstr>
      <vt:lpstr>საქართველოს დემოკრატიული რესპუბლიკის აღდგენის გზების ძიება</vt:lpstr>
      <vt:lpstr>საქართველოს დემოკრატიული რესპუბლიკის აღდგენის გზების ძიება</vt:lpstr>
      <vt:lpstr>PowerPoint Presentation</vt:lpstr>
      <vt:lpstr>PowerPoint Presentation</vt:lpstr>
      <vt:lpstr>საქართველოს დემოკრატიული რესპუბლიკის აღდგენის გზების ძიება</vt:lpstr>
      <vt:lpstr>საქართველოს პოლიტიკის ლოკალური და საერთაშორისო განზომილებების შეფასება საუკუნის პრიზმაში</vt:lpstr>
      <vt:lpstr>დამოწმებული ლიტერატურა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and International Dimensions of Georgian Politics after Sovietization</dc:title>
  <dc:creator>User</dc:creator>
  <cp:lastModifiedBy>User</cp:lastModifiedBy>
  <cp:revision>16</cp:revision>
  <dcterms:created xsi:type="dcterms:W3CDTF">2023-09-12T19:38:56Z</dcterms:created>
  <dcterms:modified xsi:type="dcterms:W3CDTF">2023-10-31T13:32:47Z</dcterms:modified>
</cp:coreProperties>
</file>