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8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1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2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7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4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0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9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6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1717-0FF2-4C1F-B8A6-FC786D2CF04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D1717-0FF2-4C1F-B8A6-FC786D2CF04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A9E02-96B2-46AA-A1BC-A440EB5D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3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73" y="858982"/>
            <a:ext cx="9518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“</a:t>
            </a:r>
            <a:r>
              <a:rPr lang="ka-GE" sz="4000" b="1" dirty="0" smtClean="0"/>
              <a:t>ლენინი, პუტინი და სეპარატიზმი საქართველოში - ე.წ. სამხრეთ ოსეთის საუკუნოვანი პრობლემა“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68690" y="3983741"/>
            <a:ext cx="189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დავით ბრაგვაძე</a:t>
            </a:r>
            <a:endParaRPr lang="en-US" b="1" dirty="0" smtClean="0"/>
          </a:p>
          <a:p>
            <a:r>
              <a:rPr lang="en-US" b="1" dirty="0" smtClean="0"/>
              <a:t>PhD-c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4848" y="5527963"/>
            <a:ext cx="4743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a-GE" b="1" dirty="0" smtClean="0"/>
              <a:t>ინტერდისციპლინური საზაფხულო სკოლა</a:t>
            </a:r>
          </a:p>
          <a:p>
            <a:pPr algn="ctr"/>
            <a:r>
              <a:rPr lang="ka-GE" b="1" dirty="0" smtClean="0"/>
              <a:t>„კავკასია იმპერიების გზაჯვარედინზე“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543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1647393"/>
            <a:ext cx="1119409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3000" b="1" dirty="0" smtClean="0"/>
              <a:t>7 აგვისტო</a:t>
            </a:r>
            <a:r>
              <a:rPr lang="en-US" sz="3000" b="1" dirty="0" smtClean="0"/>
              <a:t>, </a:t>
            </a:r>
            <a:r>
              <a:rPr lang="en-US" sz="3000" b="1" dirty="0" smtClean="0"/>
              <a:t>2008 – </a:t>
            </a:r>
            <a:r>
              <a:rPr lang="ka-GE" sz="3000" b="1" dirty="0" smtClean="0"/>
              <a:t>რუსეთის სამხედრო აგრესიის დასაწყისი</a:t>
            </a:r>
            <a:endParaRPr lang="en-US" sz="3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 smtClean="0"/>
              <a:t>12</a:t>
            </a:r>
            <a:r>
              <a:rPr lang="ka-GE" sz="3000" b="1" dirty="0" smtClean="0"/>
              <a:t> აგვისტო</a:t>
            </a:r>
            <a:r>
              <a:rPr lang="en-US" sz="3000" b="1" dirty="0" smtClean="0"/>
              <a:t>, </a:t>
            </a:r>
            <a:r>
              <a:rPr lang="en-US" sz="3000" b="1" dirty="0" smtClean="0"/>
              <a:t>2008 – </a:t>
            </a:r>
            <a:r>
              <a:rPr lang="ka-GE" sz="3000" b="1" dirty="0" smtClean="0"/>
              <a:t>საქართველომ და რუსეთმა ევროკავშირის</a:t>
            </a:r>
          </a:p>
          <a:p>
            <a:r>
              <a:rPr lang="ka-GE" sz="3000" b="1" dirty="0" smtClean="0"/>
              <a:t>შუამავლობით ხელი მოაწერეს ცეცხლის შეწყვეტის </a:t>
            </a:r>
          </a:p>
          <a:p>
            <a:r>
              <a:rPr lang="ka-GE" sz="3000" b="1" dirty="0" smtClean="0"/>
              <a:t>ხელშეკრულებას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81829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56" y="0"/>
            <a:ext cx="9254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6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274023"/>
            <a:ext cx="8277225" cy="58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138" y="414338"/>
            <a:ext cx="34932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 2008</a:t>
            </a:r>
            <a:r>
              <a:rPr lang="ka-GE" sz="3000" b="1" dirty="0" smtClean="0"/>
              <a:t> წლის შემდეგ</a:t>
            </a:r>
            <a:endParaRPr lang="en-US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095374"/>
            <a:ext cx="9329738" cy="52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3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0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61" y="0"/>
            <a:ext cx="10291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638" y="585787"/>
            <a:ext cx="40382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3000" b="1" dirty="0" smtClean="0"/>
              <a:t>რუსეთთან შეერთება?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97120" y="2719388"/>
            <a:ext cx="10392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30 </a:t>
            </a:r>
            <a:r>
              <a:rPr lang="ka-GE" sz="2000" b="1" dirty="0" smtClean="0"/>
              <a:t>მარტი</a:t>
            </a:r>
            <a:r>
              <a:rPr lang="en-US" sz="2000" b="1" dirty="0" smtClean="0"/>
              <a:t> 2022</a:t>
            </a:r>
            <a:r>
              <a:rPr lang="ka-GE" sz="2000" b="1" dirty="0" smtClean="0"/>
              <a:t> - ე.წ. სამხრეთ ოსეთის პრეზიდენტმა ანატოლი ბიბილოვმა რუსეთთან</a:t>
            </a:r>
          </a:p>
          <a:p>
            <a:r>
              <a:rPr lang="ka-GE" sz="2000" b="1" dirty="0" smtClean="0"/>
              <a:t>შეერთების ლეგალური პროცედურების დაწყება დაანონსა, თუმცა მალე არჩევნებში </a:t>
            </a:r>
          </a:p>
          <a:p>
            <a:r>
              <a:rPr lang="ka-GE" sz="2000" b="1" dirty="0" smtClean="0"/>
              <a:t>დამარცხდა და პროცესი დროებით შეჩერდა</a:t>
            </a:r>
          </a:p>
        </p:txBody>
      </p:sp>
    </p:spTree>
    <p:extLst>
      <p:ext uri="{BB962C8B-B14F-4D97-AF65-F5344CB8AC3E}">
        <p14:creationId xmlns:p14="http://schemas.microsoft.com/office/powerpoint/2010/main" val="376202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440403"/>
            <a:ext cx="8465127" cy="59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1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108" y="1260763"/>
            <a:ext cx="104601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4000" b="1" dirty="0" smtClean="0"/>
              <a:t>თებერვალი - მარტი, 1921 - საქართველოს ბოლშევიკური ოკუპაცია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4000" b="1" dirty="0" smtClean="0"/>
              <a:t>აპრილი 1922 </a:t>
            </a:r>
            <a:r>
              <a:rPr lang="en-US" sz="4000" b="1" dirty="0" smtClean="0"/>
              <a:t>– </a:t>
            </a:r>
            <a:r>
              <a:rPr lang="ka-GE" sz="4000" b="1" dirty="0" smtClean="0"/>
              <a:t>სამხრეთ ოსეთის ავტონომიური ოლქის შექმნა</a:t>
            </a:r>
            <a:r>
              <a:rPr lang="en-US" sz="4000" b="1" dirty="0" smtClean="0"/>
              <a:t> </a:t>
            </a:r>
            <a:endParaRPr lang="en-US" sz="4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4000" b="1" dirty="0" smtClean="0"/>
              <a:t>დეკემბერი 1936 </a:t>
            </a:r>
            <a:r>
              <a:rPr lang="en-US" sz="4000" b="1" dirty="0" smtClean="0"/>
              <a:t>– </a:t>
            </a:r>
            <a:r>
              <a:rPr lang="ka-GE" sz="4000" b="1" dirty="0" smtClean="0"/>
              <a:t>ჩრდ. ოსეთის ავტონომიური რესპუბლიკის შექმნა</a:t>
            </a:r>
            <a:endParaRPr lang="en-US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10519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0" y="360218"/>
            <a:ext cx="8714509" cy="61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0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356" y="523007"/>
            <a:ext cx="11405004" cy="495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1988 - </a:t>
            </a:r>
            <a:r>
              <a:rPr lang="ka-GE" sz="1600" b="1" dirty="0" smtClean="0"/>
              <a:t> სამხრეთ ოსეთის სახალხო ფრონტის (ადამონ ნიხასის) დაფუძნება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1600" b="1" dirty="0" smtClean="0"/>
              <a:t>10 ნოემბერი, 1989 </a:t>
            </a:r>
            <a:r>
              <a:rPr lang="en-US" sz="1600" b="1" dirty="0" smtClean="0"/>
              <a:t>-  </a:t>
            </a:r>
            <a:r>
              <a:rPr lang="ka-GE" sz="1600" b="1" dirty="0" smtClean="0"/>
              <a:t>სამხრეთ ოსეთის რეგიონულმა საბჭომ საქართველოს უზენაეს საბჭოს სამხრეთ ოსეთის ავტონომიის სტატუსის ოლქისისთვის ავტონომიური რესპიუბლიკის სტატუსის მინიჭება მოსხთხოვა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11 </a:t>
            </a:r>
            <a:r>
              <a:rPr lang="ka-GE" sz="1600" b="1" dirty="0" smtClean="0"/>
              <a:t>ნოემბერ</a:t>
            </a:r>
            <a:r>
              <a:rPr lang="en-US" sz="1600" b="1" dirty="0" smtClean="0"/>
              <a:t>, </a:t>
            </a:r>
            <a:r>
              <a:rPr lang="en-US" sz="1600" b="1" dirty="0" smtClean="0"/>
              <a:t>1989 -  </a:t>
            </a:r>
            <a:r>
              <a:rPr lang="ka-GE" sz="1600" b="1" dirty="0" smtClean="0"/>
              <a:t>საქართველოს უზენაესმა საბჭომ ეს მოთხოვნა არ დააკმაყოფილა</a:t>
            </a:r>
            <a:endParaRPr lang="en-US" sz="1600" b="1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1600" b="1" dirty="0" smtClean="0"/>
              <a:t>ივლისი</a:t>
            </a:r>
            <a:r>
              <a:rPr lang="en-US" sz="1600" b="1" dirty="0" smtClean="0"/>
              <a:t> </a:t>
            </a:r>
            <a:r>
              <a:rPr lang="en-US" sz="1600" b="1" dirty="0" smtClean="0"/>
              <a:t>1990 - </a:t>
            </a:r>
            <a:r>
              <a:rPr lang="ka-GE" sz="1600" b="1" dirty="0" smtClean="0"/>
              <a:t>საქართველოს უზენაესმა საბჭომ აკრძალა რეგიონული პარტიები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1600" b="1" dirty="0" smtClean="0"/>
              <a:t>სექტემბერი</a:t>
            </a:r>
            <a:r>
              <a:rPr lang="en-US" sz="1600" b="1" dirty="0" smtClean="0"/>
              <a:t> </a:t>
            </a:r>
            <a:r>
              <a:rPr lang="en-US" sz="1600" b="1" dirty="0" smtClean="0"/>
              <a:t>1990 - </a:t>
            </a:r>
            <a:r>
              <a:rPr lang="ka-GE" sz="1600" b="1" dirty="0" smtClean="0"/>
              <a:t>სამხრეთ ოსეთის რეგიონულმა საბჭომ დაამტკიცა „ეროვნული სუვერენიტეტის დეკლარაცია“, რითაც სამხრეთ ოსეთი საბჭოთა რესპუბლიკად გამოაცხადა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1600" b="1" dirty="0" smtClean="0"/>
              <a:t>ოქტომბერი</a:t>
            </a:r>
            <a:r>
              <a:rPr lang="en-US" sz="1600" b="1" dirty="0" smtClean="0"/>
              <a:t> 1990</a:t>
            </a:r>
            <a:r>
              <a:rPr lang="ka-GE" sz="1600" b="1" dirty="0" smtClean="0"/>
              <a:t> - საქართველოში ჩატარებულ საპარლამენტო არჩევნებში ზვიად გამსახურდიას ბლოკმა „მრგვალი მაგიდა“ დამაჯერებელი გამარჯვება მოიპოვა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 </a:t>
            </a:r>
            <a:r>
              <a:rPr lang="ka-GE" sz="1600" b="1" dirty="0" smtClean="0"/>
              <a:t>11 დეკემბერი </a:t>
            </a:r>
            <a:r>
              <a:rPr lang="en-US" sz="1600" b="1" dirty="0" smtClean="0"/>
              <a:t>1990</a:t>
            </a:r>
            <a:r>
              <a:rPr lang="ka-GE" sz="1600" b="1" dirty="0"/>
              <a:t> </a:t>
            </a:r>
            <a:r>
              <a:rPr lang="ka-GE" sz="1600" b="1" dirty="0" smtClean="0"/>
              <a:t>- ზვიად გამსახურდიას ხელისუფლებამ სამხრეთ ოსეთის ავტონომიური ოლქი გააუქმა</a:t>
            </a:r>
            <a:r>
              <a:rPr lang="en-US" sz="1600" b="1" dirty="0" smtClean="0"/>
              <a:t> </a:t>
            </a:r>
            <a:r>
              <a:rPr lang="en-US" sz="1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805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147" y="1165514"/>
            <a:ext cx="11214930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300" b="1" dirty="0" smtClean="0"/>
              <a:t>22 </a:t>
            </a:r>
            <a:r>
              <a:rPr lang="ka-GE" sz="2300" b="1" dirty="0" smtClean="0"/>
              <a:t>დეკემბერი</a:t>
            </a:r>
            <a:r>
              <a:rPr lang="fr-FR" sz="2300" b="1" dirty="0" smtClean="0"/>
              <a:t>, </a:t>
            </a:r>
            <a:r>
              <a:rPr lang="fr-FR" sz="2300" b="1" dirty="0" smtClean="0"/>
              <a:t>1991 –  </a:t>
            </a:r>
            <a:r>
              <a:rPr lang="fr-FR" sz="2300" b="1" dirty="0" smtClean="0"/>
              <a:t>თ</a:t>
            </a:r>
            <a:r>
              <a:rPr lang="ka-GE" sz="2300" b="1" dirty="0" smtClean="0"/>
              <a:t>ბილისში სახელმწიფო გადატრიალება დაიწყო</a:t>
            </a:r>
            <a:endParaRPr lang="fr-FR" sz="23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6 </a:t>
            </a:r>
            <a:r>
              <a:rPr lang="ka-GE" sz="2300" b="1" dirty="0" smtClean="0"/>
              <a:t>იანვარი</a:t>
            </a:r>
            <a:r>
              <a:rPr lang="en-US" sz="2300" b="1" dirty="0" smtClean="0"/>
              <a:t>, </a:t>
            </a:r>
            <a:r>
              <a:rPr lang="en-US" sz="2300" b="1" dirty="0" smtClean="0"/>
              <a:t>1992 - </a:t>
            </a:r>
            <a:r>
              <a:rPr lang="ka-GE" sz="2300" b="1" dirty="0" smtClean="0"/>
              <a:t>გამსახურდიამ რამდენიმე თანმხლებთან ერთად ქვეყანა </a:t>
            </a:r>
          </a:p>
          <a:p>
            <a:r>
              <a:rPr lang="ka-GE" sz="2300" b="1" dirty="0" smtClean="0"/>
              <a:t>დატოვა. თბილისში შეიქმნა სამხრედო საბჭო</a:t>
            </a:r>
            <a:endParaRPr lang="en-US" sz="23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 smtClean="0"/>
              <a:t>19 </a:t>
            </a:r>
            <a:r>
              <a:rPr lang="ka-GE" sz="2300" b="1" dirty="0" smtClean="0"/>
              <a:t>იანვარი</a:t>
            </a:r>
            <a:r>
              <a:rPr lang="en-US" sz="2300" b="1" dirty="0" smtClean="0"/>
              <a:t>, </a:t>
            </a:r>
            <a:r>
              <a:rPr lang="en-US" sz="2300" b="1" dirty="0" smtClean="0"/>
              <a:t>1992 - </a:t>
            </a:r>
            <a:r>
              <a:rPr lang="ka-GE" sz="2300" b="1" dirty="0" smtClean="0"/>
              <a:t>სამხრეთ ოსეთში „დამოუკიდებლობის რეფერენდუმი“ </a:t>
            </a:r>
          </a:p>
          <a:p>
            <a:r>
              <a:rPr lang="ka-GE" sz="2300" b="1" dirty="0" smtClean="0"/>
              <a:t>ჩატარდა</a:t>
            </a:r>
            <a:endParaRPr lang="en-US" sz="23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300" b="1" dirty="0" smtClean="0"/>
              <a:t>მარტი</a:t>
            </a:r>
            <a:r>
              <a:rPr lang="en-US" sz="2300" b="1" dirty="0" smtClean="0"/>
              <a:t> </a:t>
            </a:r>
            <a:r>
              <a:rPr lang="en-US" sz="2300" b="1" dirty="0" smtClean="0"/>
              <a:t>1992 – </a:t>
            </a:r>
            <a:r>
              <a:rPr lang="ka-GE" sz="2300" b="1" dirty="0" smtClean="0"/>
              <a:t>სამხედრო საბჭოს მოწვევით საქართველოში ედუარდ შევარდნაძე </a:t>
            </a:r>
          </a:p>
          <a:p>
            <a:r>
              <a:rPr lang="ka-GE" sz="2300" b="1" dirty="0" smtClean="0"/>
              <a:t>ჩამოვიდა. შეიქმნა სახელმწიფო საბჭო</a:t>
            </a:r>
            <a:endParaRPr lang="en-US" sz="2300" b="1" dirty="0" smtClean="0"/>
          </a:p>
          <a:p>
            <a:r>
              <a:rPr lang="fr-FR" sz="2300" b="1" dirty="0" smtClean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24 </a:t>
            </a:r>
            <a:r>
              <a:rPr lang="ka-GE" sz="2300" b="1" dirty="0" smtClean="0"/>
              <a:t>ივნისი</a:t>
            </a:r>
            <a:r>
              <a:rPr lang="en-US" sz="2300" b="1" dirty="0" smtClean="0"/>
              <a:t> 1992</a:t>
            </a:r>
            <a:r>
              <a:rPr lang="ka-GE" sz="2300" b="1" dirty="0" smtClean="0"/>
              <a:t> - შევარდნაძემ და სამხრეთ ოსეთის მხარემ რუსეთის</a:t>
            </a:r>
          </a:p>
          <a:p>
            <a:r>
              <a:rPr lang="ka-GE" sz="2300" b="1" dirty="0" smtClean="0"/>
              <a:t>შუამავლობით</a:t>
            </a:r>
            <a:r>
              <a:rPr lang="ka-GE" sz="2300" b="1" dirty="0" smtClean="0"/>
              <a:t> ხელი მოაწერეს ცეცხლის შეწყვეტის ხელშეკრულებას</a:t>
            </a:r>
          </a:p>
          <a:p>
            <a:endParaRPr lang="en-US" sz="2300" b="1" dirty="0" smtClean="0"/>
          </a:p>
          <a:p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12975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56" y="0"/>
            <a:ext cx="9254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3414" y="371474"/>
            <a:ext cx="371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/>
              <a:t>ერგნეთის ბაზრობა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1159518"/>
            <a:ext cx="7400925" cy="55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6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382" y="1425720"/>
            <a:ext cx="10215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3000" b="1" dirty="0" smtClean="0"/>
              <a:t>მაისი </a:t>
            </a:r>
            <a:r>
              <a:rPr lang="en-US" sz="3000" b="1" dirty="0" smtClean="0"/>
              <a:t>2004 </a:t>
            </a:r>
            <a:r>
              <a:rPr lang="en-US" sz="3000" b="1" dirty="0" smtClean="0"/>
              <a:t>- </a:t>
            </a:r>
            <a:r>
              <a:rPr lang="ka-GE" sz="3000" b="1" dirty="0" smtClean="0"/>
              <a:t>ერგნეთის ბაზრობის დაკეტვა</a:t>
            </a:r>
            <a:endParaRPr lang="en-US" sz="3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3000" b="1" dirty="0" smtClean="0"/>
              <a:t>აგვისტო</a:t>
            </a:r>
            <a:r>
              <a:rPr lang="en-US" sz="3000" b="1" dirty="0" smtClean="0"/>
              <a:t> </a:t>
            </a:r>
            <a:r>
              <a:rPr lang="en-US" sz="3000" b="1" dirty="0" smtClean="0"/>
              <a:t>2004 </a:t>
            </a:r>
            <a:r>
              <a:rPr lang="ka-GE" sz="3000" b="1" dirty="0" smtClean="0"/>
              <a:t>- სამხედრო ესკალაცია</a:t>
            </a:r>
            <a:endParaRPr lang="en-US" sz="3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3000" b="1" dirty="0" smtClean="0"/>
              <a:t>აპრილი</a:t>
            </a:r>
            <a:r>
              <a:rPr lang="en-US" sz="3000" b="1" dirty="0" smtClean="0"/>
              <a:t> </a:t>
            </a:r>
            <a:r>
              <a:rPr lang="en-US" sz="3000" b="1" dirty="0" smtClean="0"/>
              <a:t>2007 </a:t>
            </a:r>
            <a:r>
              <a:rPr lang="en-US" sz="3000" b="1" dirty="0" smtClean="0"/>
              <a:t>–</a:t>
            </a:r>
            <a:r>
              <a:rPr lang="ka-GE" sz="3000" b="1" dirty="0" smtClean="0"/>
              <a:t> ყოფილი</a:t>
            </a:r>
            <a:r>
              <a:rPr lang="en-US" sz="3000" b="1" dirty="0" smtClean="0"/>
              <a:t> </a:t>
            </a:r>
            <a:r>
              <a:rPr lang="ka-GE" sz="3000" b="1" dirty="0" smtClean="0"/>
              <a:t>სამხრეთ ოსეთის ავტონომიური ოლქის დროებითი ადმინისტრაციის შექმნა </a:t>
            </a:r>
            <a:endParaRPr lang="en-US" sz="3000" b="1" dirty="0" smtClean="0"/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553633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275</Words>
  <Application>Microsoft Office PowerPoint</Application>
  <PresentationFormat>Widescreen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18</cp:revision>
  <dcterms:created xsi:type="dcterms:W3CDTF">2023-09-13T19:09:02Z</dcterms:created>
  <dcterms:modified xsi:type="dcterms:W3CDTF">2023-10-30T16:39:13Z</dcterms:modified>
</cp:coreProperties>
</file>